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73" r:id="rId2"/>
    <p:sldId id="256" r:id="rId3"/>
    <p:sldId id="257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4" r:id="rId15"/>
    <p:sldId id="272" r:id="rId1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4" roundtripDataSignature="AMtx7micCtv+kLZ0b+/nMyRn+qNAWyCb4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C0694D5-23FF-45B8-AE9A-F6231222E51B}">
  <a:tblStyle styleId="{2C0694D5-23FF-45B8-AE9A-F6231222E51B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7EAE8"/>
          </a:solidFill>
        </a:fill>
      </a:tcStyle>
    </a:wholeTbl>
    <a:band1H>
      <a:tcTxStyle/>
      <a:tcStyle>
        <a:tcBdr/>
        <a:fill>
          <a:solidFill>
            <a:srgbClr val="EED2CE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ED2CE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247172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4" name="Google Shape;16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5" name="Google Shape;24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1" name="Google Shape;25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7" name="Google Shape;257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3" name="Google Shape;263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1" name="Google Shape;17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1" name="Google Shape;20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7" name="Google Shape;20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8" name="Google Shape;208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t>5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4" name="Google Shape;21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0" name="Google Shape;22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3" name="Google Shape;23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9" name="Google Shape;23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lide de título" type="title">
  <p:cSld name="TITLE">
    <p:bg>
      <p:bgPr>
        <a:solidFill>
          <a:schemeClr val="lt2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7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" name="Google Shape;26;p17"/>
          <p:cNvSpPr/>
          <p:nvPr/>
        </p:nvSpPr>
        <p:spPr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7" name="Google Shape;27;p17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" name="Google Shape;28;p17"/>
          <p:cNvSpPr/>
          <p:nvPr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" name="Google Shape;29;p17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0" name="Google Shape;30;p17"/>
          <p:cNvSpPr txBox="1"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360"/>
              <a:buNone/>
              <a:defRPr sz="1600" b="1" cap="none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7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7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33" name="Google Shape;33;p17"/>
          <p:cNvCxnSpPr/>
          <p:nvPr/>
        </p:nvCxnSpPr>
        <p:spPr>
          <a:xfrm>
            <a:off x="155448" y="2420112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34" name="Google Shape;34;p17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5" name="Google Shape;35;p17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6" name="Google Shape;36;p17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7" name="Google Shape;37;p17"/>
          <p:cNvSpPr txBox="1">
            <a:spLocks noGrp="1"/>
          </p:cNvSpPr>
          <p:nvPr>
            <p:ph type="sldNum" idx="12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sp>
        <p:nvSpPr>
          <p:cNvPr id="38" name="Google Shape;38;p17"/>
          <p:cNvSpPr txBox="1"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Georgia"/>
              <a:buNone/>
              <a:defRPr sz="42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bg>
      <p:bgPr>
        <a:solidFill>
          <a:schemeClr val="lt2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6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26"/>
          <p:cNvSpPr txBox="1">
            <a:spLocks noGrp="1"/>
          </p:cNvSpPr>
          <p:nvPr>
            <p:ph type="body" idx="1"/>
          </p:nvPr>
        </p:nvSpPr>
        <p:spPr>
          <a:xfrm rot="5400000">
            <a:off x="2269236" y="-443484"/>
            <a:ext cx="4599432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?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44" name="Google Shape;144;p26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26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6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ítulo e texto verticais" type="vertTitleAndTx">
  <p:cSld name="VERTICAL_TITLE_AND_VERTICAL_TEXT">
    <p:bg>
      <p:bgPr>
        <a:solidFill>
          <a:schemeClr val="lt2"/>
        </a:solid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7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9" name="Google Shape;149;p27"/>
          <p:cNvSpPr/>
          <p:nvPr/>
        </p:nvSpPr>
        <p:spPr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0" name="Google Shape;150;p27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1" name="Google Shape;151;p27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2" name="Google Shape;152;p27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3" name="Google Shape;153;p27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54" name="Google Shape;154;p27"/>
          <p:cNvCxnSpPr/>
          <p:nvPr/>
        </p:nvCxnSpPr>
        <p:spPr>
          <a:xfrm rot="5400000">
            <a:off x="4021836" y="3278124"/>
            <a:ext cx="6245352" cy="0"/>
          </a:xfrm>
          <a:prstGeom prst="straightConnector1">
            <a:avLst/>
          </a:prstGeom>
          <a:noFill/>
          <a:ln w="95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55" name="Google Shape;155;p27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6" name="Google Shape;156;p27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7" name="Google Shape;157;p27"/>
          <p:cNvSpPr txBox="1">
            <a:spLocks noGrp="1"/>
          </p:cNvSpPr>
          <p:nvPr>
            <p:ph type="sldNum" idx="12"/>
          </p:nvPr>
        </p:nvSpPr>
        <p:spPr>
          <a:xfrm>
            <a:off x="6915912" y="3009901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sp>
        <p:nvSpPr>
          <p:cNvPr id="158" name="Google Shape;158;p27"/>
          <p:cNvSpPr txBox="1">
            <a:spLocks noGrp="1"/>
          </p:cNvSpPr>
          <p:nvPr>
            <p:ph type="body" idx="1"/>
          </p:nvPr>
        </p:nvSpPr>
        <p:spPr>
          <a:xfrm rot="5400000">
            <a:off x="670717" y="-61117"/>
            <a:ext cx="5821366" cy="6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?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59" name="Google Shape;159;p27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27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27"/>
          <p:cNvSpPr txBox="1">
            <a:spLocks noGrp="1"/>
          </p:cNvSpPr>
          <p:nvPr>
            <p:ph type="title"/>
          </p:nvPr>
        </p:nvSpPr>
        <p:spPr>
          <a:xfrm rot="5400000">
            <a:off x="5189538" y="2506664"/>
            <a:ext cx="5851525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bg>
      <p:bgPr>
        <a:solidFill>
          <a:schemeClr val="lt2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8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  <a:defRPr>
                <a:solidFill>
                  <a:srgbClr val="7A979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8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8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8"/>
          <p:cNvSpPr txBox="1">
            <a:spLocks noGrp="1"/>
          </p:cNvSpPr>
          <p:nvPr>
            <p:ph type="sldNum" idx="12"/>
          </p:nvPr>
        </p:nvSpPr>
        <p:spPr>
          <a:xfrm>
            <a:off x="4361688" y="1026372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sp>
        <p:nvSpPr>
          <p:cNvPr id="44" name="Google Shape;44;p18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?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abeçalho da Seção" type="secHead">
  <p:cSld name="SECTION_HEADER">
    <p:bg>
      <p:bgPr>
        <a:solidFill>
          <a:schemeClr val="lt1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7" name="Google Shape;47;p19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8" name="Google Shape;48;p19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9" name="Google Shape;49;p19"/>
          <p:cNvSpPr/>
          <p:nvPr/>
        </p:nvSpPr>
        <p:spPr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0" name="Google Shape;50;p19"/>
          <p:cNvSpPr/>
          <p:nvPr/>
        </p:nvSpPr>
        <p:spPr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1" name="Google Shape;51;p19"/>
          <p:cNvSpPr/>
          <p:nvPr/>
        </p:nvSpPr>
        <p:spPr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2" name="Google Shape;52;p19"/>
          <p:cNvSpPr txBox="1"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360"/>
              <a:buNone/>
              <a:defRPr sz="16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98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Georgia"/>
              <a:buNone/>
              <a:defRPr sz="1400">
                <a:solidFill>
                  <a:srgbClr val="888888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9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4" name="Google Shape;54;p19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5" name="Google Shape;55;p19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57" name="Google Shape;57;p19"/>
          <p:cNvCxnSpPr/>
          <p:nvPr/>
        </p:nvCxnSpPr>
        <p:spPr>
          <a:xfrm>
            <a:off x="152400" y="2438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58" name="Google Shape;58;p1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9" name="Google Shape;59;p19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0" name="Google Shape;60;p19"/>
          <p:cNvSpPr txBox="1">
            <a:spLocks noGrp="1"/>
          </p:cNvSpPr>
          <p:nvPr>
            <p:ph type="sldNum" idx="12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sp>
        <p:nvSpPr>
          <p:cNvPr id="61" name="Google Shape;61;p19"/>
          <p:cNvSpPr txBox="1"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Font typeface="Georgia"/>
              <a:buNone/>
              <a:defRPr sz="4200" b="0" cap="none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bg>
      <p:bgPr>
        <a:solidFill>
          <a:schemeClr val="lt2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0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0"/>
          <p:cNvSpPr txBox="1">
            <a:spLocks noGrp="1"/>
          </p:cNvSpPr>
          <p:nvPr>
            <p:ph type="dt" idx="10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0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0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cxnSp>
        <p:nvCxnSpPr>
          <p:cNvPr id="67" name="Google Shape;67;p20"/>
          <p:cNvCxnSpPr/>
          <p:nvPr/>
        </p:nvCxnSpPr>
        <p:spPr>
          <a:xfrm rot="10800000" flipH="1">
            <a:off x="4563080" y="1575652"/>
            <a:ext cx="8921" cy="4819557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68" name="Google Shape;68;p20"/>
          <p:cNvSpPr txBox="1">
            <a:spLocks noGrp="1"/>
          </p:cNvSpPr>
          <p:nvPr>
            <p:ph type="body" idx="1"/>
          </p:nvPr>
        </p:nvSpPr>
        <p:spPr>
          <a:xfrm>
            <a:off x="301752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3537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125"/>
              <a:buChar char="⚫"/>
              <a:defRPr sz="2500"/>
            </a:lvl1pPr>
            <a:lvl2pPr marL="914400" lvl="1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?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20"/>
          <p:cNvSpPr txBox="1">
            <a:spLocks noGrp="1"/>
          </p:cNvSpPr>
          <p:nvPr>
            <p:ph type="body" idx="2"/>
          </p:nvPr>
        </p:nvSpPr>
        <p:spPr>
          <a:xfrm>
            <a:off x="4800600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3537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125"/>
              <a:buChar char="⚫"/>
              <a:defRPr sz="2500"/>
            </a:lvl1pPr>
            <a:lvl2pPr marL="914400" lvl="1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?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mparação" type="twoTxTwoObj">
  <p:cSld name="TWO_OBJECTS_WITH_TEXT">
    <p:bg>
      <p:bgPr>
        <a:solidFill>
          <a:schemeClr val="lt2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Google Shape;71;p21"/>
          <p:cNvCxnSpPr/>
          <p:nvPr/>
        </p:nvCxnSpPr>
        <p:spPr>
          <a:xfrm rot="10800000">
            <a:off x="4572000" y="2200275"/>
            <a:ext cx="0" cy="4187952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72" name="Google Shape;72;p21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3" name="Google Shape;73;p21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4" name="Google Shape;74;p21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5" name="Google Shape;75;p21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6" name="Google Shape;76;p21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7" name="Google Shape;77;p21"/>
          <p:cNvSpPr/>
          <p:nvPr/>
        </p:nvSpPr>
        <p:spPr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8" name="Google Shape;78;p21"/>
          <p:cNvSpPr txBox="1"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prstGeom prst="rect">
            <a:avLst/>
          </a:prstGeom>
          <a:noFill/>
          <a:ln>
            <a:noFill/>
          </a:ln>
          <a:effectLst>
            <a:outerShdw blurRad="50800" dist="25400" dir="5400000" rotWithShape="0">
              <a:srgbClr val="000000">
                <a:alpha val="3411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1870"/>
              <a:buNone/>
              <a:defRPr sz="2200" b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20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None/>
              <a:defRPr sz="18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Georgia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body" idx="2"/>
          </p:nvPr>
        </p:nvSpPr>
        <p:spPr>
          <a:xfrm>
            <a:off x="4791330" y="1524000"/>
            <a:ext cx="4041775" cy="731520"/>
          </a:xfrm>
          <a:prstGeom prst="rect">
            <a:avLst/>
          </a:prstGeom>
          <a:noFill/>
          <a:ln>
            <a:noFill/>
          </a:ln>
          <a:effectLst>
            <a:outerShdw blurRad="50800" dist="25400" dir="5400000" rotWithShape="0">
              <a:srgbClr val="000000">
                <a:alpha val="3411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1870"/>
              <a:buNone/>
              <a:defRPr sz="22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20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None/>
              <a:defRPr sz="18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Georgia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1"/>
          <p:cNvSpPr txBox="1">
            <a:spLocks noGrp="1"/>
          </p:cNvSpPr>
          <p:nvPr>
            <p:ph type="ftr" idx="11"/>
          </p:nvPr>
        </p:nvSpPr>
        <p:spPr>
          <a:xfrm>
            <a:off x="304800" y="6409944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82" name="Google Shape;82;p21"/>
          <p:cNvCxnSpPr/>
          <p:nvPr/>
        </p:nvCxnSpPr>
        <p:spPr>
          <a:xfrm>
            <a:off x="152400" y="128016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83" name="Google Shape;83;p21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3"/>
          </p:nvPr>
        </p:nvSpPr>
        <p:spPr>
          <a:xfrm>
            <a:off x="301752" y="2471383"/>
            <a:ext cx="4041648" cy="3818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?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21"/>
          <p:cNvSpPr txBox="1">
            <a:spLocks noGrp="1"/>
          </p:cNvSpPr>
          <p:nvPr>
            <p:ph type="body" idx="4"/>
          </p:nvPr>
        </p:nvSpPr>
        <p:spPr>
          <a:xfrm>
            <a:off x="4800600" y="2471383"/>
            <a:ext cx="4038600" cy="3822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?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2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7" name="Google Shape;87;p21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8" name="Google Shape;88;p21"/>
          <p:cNvSpPr txBox="1">
            <a:spLocks noGrp="1"/>
          </p:cNvSpPr>
          <p:nvPr>
            <p:ph type="sldNum" idx="12"/>
          </p:nvPr>
        </p:nvSpPr>
        <p:spPr>
          <a:xfrm>
            <a:off x="4343400" y="1042416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sp>
        <p:nvSpPr>
          <p:cNvPr id="89" name="Google Shape;89;p21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2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2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2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2"/>
          <p:cNvSpPr txBox="1">
            <a:spLocks noGrp="1"/>
          </p:cNvSpPr>
          <p:nvPr>
            <p:ph type="sldNum" idx="12"/>
          </p:nvPr>
        </p:nvSpPr>
        <p:spPr>
          <a:xfrm>
            <a:off x="4343400" y="103602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m branco" type="blank">
  <p:cSld name="BLANK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3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Google Shape;97;p23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8" name="Google Shape;98;p23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9" name="Google Shape;99;p2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0" name="Google Shape;100;p23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1" name="Google Shape;101;p23"/>
          <p:cNvSpPr/>
          <p:nvPr/>
        </p:nvSpPr>
        <p:spPr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2" name="Google Shape;102;p23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23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3"/>
          <p:cNvSpPr txBox="1">
            <a:spLocks noGrp="1"/>
          </p:cNvSpPr>
          <p:nvPr>
            <p:ph type="sldNum" idx="12"/>
          </p:nvPr>
        </p:nvSpPr>
        <p:spPr>
          <a:xfrm>
            <a:off x="4267200" y="6324600"/>
            <a:ext cx="609600" cy="441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údo com Legenda" type="objTx">
  <p:cSld name="OBJECT_WITH_CAPTION_TEXT">
    <p:bg>
      <p:bgPr>
        <a:solidFill>
          <a:schemeClr val="lt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4"/>
          <p:cNvSpPr/>
          <p:nvPr/>
        </p:nvSpPr>
        <p:spPr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7" name="Google Shape;107;p24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8" name="Google Shape;108;p24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9" name="Google Shape;109;p24"/>
          <p:cNvSpPr/>
          <p:nvPr/>
        </p:nvSpPr>
        <p:spPr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0" name="Google Shape;110;p24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1" name="Google Shape;111;p24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2" name="Google Shape;112;p24"/>
          <p:cNvSpPr txBox="1"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Georgia"/>
              <a:buNone/>
              <a:defRPr sz="2200" b="1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4"/>
          <p:cNvSpPr txBox="1">
            <a:spLocks noGrp="1"/>
          </p:cNvSpPr>
          <p:nvPr>
            <p:ph type="body" idx="1"/>
          </p:nvPr>
        </p:nvSpPr>
        <p:spPr>
          <a:xfrm>
            <a:off x="381000" y="1981200"/>
            <a:ext cx="2362200" cy="414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360"/>
              <a:buNone/>
              <a:defRPr sz="16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4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5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p24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15" name="Google Shape;115;p24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16" name="Google Shape;116;p24"/>
          <p:cNvSpPr txBox="1">
            <a:spLocks noGrp="1"/>
          </p:cNvSpPr>
          <p:nvPr>
            <p:ph type="body" idx="2"/>
          </p:nvPr>
        </p:nvSpPr>
        <p:spPr>
          <a:xfrm>
            <a:off x="3124200" y="685800"/>
            <a:ext cx="56388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?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17" name="Google Shape;117;p24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8" name="Google Shape;118;p24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9" name="Google Shape;119;p24"/>
          <p:cNvSpPr txBox="1">
            <a:spLocks noGrp="1"/>
          </p:cNvSpPr>
          <p:nvPr>
            <p:ph type="sldNum" idx="12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sp>
        <p:nvSpPr>
          <p:cNvPr id="120" name="Google Shape;120;p24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1" name="Google Shape;121;p24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ftr" idx="11"/>
          </p:nvPr>
        </p:nvSpPr>
        <p:spPr>
          <a:xfrm>
            <a:off x="301752" y="6410848"/>
            <a:ext cx="338328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magem com Legenda" type="picTx">
  <p:cSld name="PICTURE_WITH_CAPTION_TEXT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4" name="Google Shape;124;p25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25" name="Google Shape;125;p25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6" name="Google Shape;126;p25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7" name="Google Shape;127;p25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8" name="Google Shape;128;p25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9" name="Google Shape;129;p25"/>
          <p:cNvSpPr/>
          <p:nvPr/>
        </p:nvSpPr>
        <p:spPr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0" name="Google Shape;130;p25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1" name="Google Shape;131;p25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2" name="Google Shape;132;p25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3" name="Google Shape;133;p25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25"/>
          <p:cNvSpPr txBox="1">
            <a:spLocks noGrp="1"/>
          </p:cNvSpPr>
          <p:nvPr>
            <p:ph type="sldNum" idx="12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sp>
        <p:nvSpPr>
          <p:cNvPr id="135" name="Google Shape;135;p25"/>
          <p:cNvSpPr txBox="1"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eorgia"/>
              <a:buNone/>
              <a:defRPr sz="2400" b="1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5"/>
          <p:cNvSpPr>
            <a:spLocks noGrp="1"/>
          </p:cNvSpPr>
          <p:nvPr>
            <p:ph type="pic" idx="2"/>
          </p:nvPr>
        </p:nvSpPr>
        <p:spPr>
          <a:xfrm>
            <a:off x="3000375" y="609600"/>
            <a:ext cx="5867400" cy="4267200"/>
          </a:xfrm>
          <a:prstGeom prst="rect">
            <a:avLst/>
          </a:prstGeom>
          <a:noFill/>
          <a:ln>
            <a:noFill/>
          </a:ln>
        </p:spPr>
      </p:sp>
      <p:sp>
        <p:nvSpPr>
          <p:cNvPr id="137" name="Google Shape;137;p25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24384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360"/>
              <a:buFont typeface="Georgia"/>
              <a:buNone/>
              <a:defRPr sz="1600">
                <a:solidFill>
                  <a:srgbClr val="FFFFFF"/>
                </a:solidFill>
              </a:defRPr>
            </a:lvl1pPr>
            <a:lvl2pPr marL="914400" lvl="1" indent="-28194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40"/>
              <a:buChar char="⚪"/>
              <a:defRPr sz="1200"/>
            </a:lvl2pPr>
            <a:lvl3pPr marL="1371600" lvl="2" indent="-276225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750"/>
              <a:buChar char="⯍"/>
              <a:defRPr sz="1000"/>
            </a:lvl3pPr>
            <a:lvl4pPr marL="1828800" lvl="3" indent="-268605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630"/>
              <a:buChar char="?"/>
              <a:defRPr sz="900"/>
            </a:lvl4pPr>
            <a:lvl5pPr marL="2286000" lvl="4" indent="-28575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Font typeface="Georgia"/>
              <a:buChar char="•"/>
              <a:defRPr sz="9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38" name="Google Shape;138;p25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9" name="Google Shape;139;p25"/>
          <p:cNvSpPr txBox="1">
            <a:spLocks noGrp="1"/>
          </p:cNvSpPr>
          <p:nvPr>
            <p:ph type="dt" idx="10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25"/>
          <p:cNvSpPr txBox="1">
            <a:spLocks noGrp="1"/>
          </p:cNvSpPr>
          <p:nvPr>
            <p:ph type="ftr" idx="11"/>
          </p:nvPr>
        </p:nvSpPr>
        <p:spPr>
          <a:xfrm>
            <a:off x="301752" y="6410848"/>
            <a:ext cx="3584448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" name="Google Shape;11;p16"/>
          <p:cNvSpPr/>
          <p:nvPr/>
        </p:nvSpPr>
        <p:spPr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" name="Google Shape;12;p16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" name="Google Shape;13;p16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" name="Google Shape;14;p16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" name="Google Shape;15;p16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6" name="Google Shape;16;p16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7" name="Google Shape;17;p16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8" name="Google Shape;18;p16"/>
          <p:cNvCxnSpPr/>
          <p:nvPr/>
        </p:nvCxnSpPr>
        <p:spPr>
          <a:xfrm>
            <a:off x="152400" y="1276743"/>
            <a:ext cx="8833104" cy="0"/>
          </a:xfrm>
          <a:prstGeom prst="straightConnector1">
            <a:avLst/>
          </a:prstGeom>
          <a:noFill/>
          <a:ln w="95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9" name="Google Shape;19;p16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" name="Google Shape;20;p1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" name="Google Shape;21;p16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sp>
        <p:nvSpPr>
          <p:cNvPr id="22" name="Google Shape;22;p16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  <a:defRPr sz="33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16"/>
          <p:cNvSpPr txBox="1"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4332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⚫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⚪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⯍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🞆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gd.ufpi.edu.b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F50139-DB1F-5F87-E1D1-0398B73EB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500" b="1" i="0" u="none" strike="noStrike" dirty="0">
                <a:solidFill>
                  <a:srgbClr val="D16349"/>
                </a:solidFill>
                <a:effectLst/>
                <a:latin typeface="Georgia" panose="02040502050405020303" pitchFamily="18" charset="0"/>
              </a:rPr>
              <a:t>PROGRAMA DE GESTÃO E DESEMPENHO (PGD)</a:t>
            </a:r>
            <a:endParaRPr lang="pt-BR" sz="2500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24D2BCC-46AA-E0D3-D55A-253284F38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1752" y="1860698"/>
            <a:ext cx="8503920" cy="4238350"/>
          </a:xfrm>
        </p:spPr>
        <p:txBody>
          <a:bodyPr>
            <a:normAutofit/>
          </a:bodyPr>
          <a:lstStyle/>
          <a:p>
            <a:pPr marL="131445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500" b="0" i="0" u="none" strike="noStrike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O PGD É INSTRUMENTO DE GESTÃO QUE DISCIPLINA O DESENVOLVIMENTO E A MENSURAÇÃO DAS ATIVIDADES REALIZADAS PELOS SEUS PARTICIPANTES, COM </a:t>
            </a:r>
            <a:r>
              <a:rPr lang="pt-BR" sz="2500" b="1" i="0" u="none" strike="noStrike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FOCO NA ENTREGA POR RESULTADOS E NA QUALIDADE DOS SERVIÇOS PRESTADOS À SOCIEDADE</a:t>
            </a:r>
            <a:r>
              <a:rPr lang="pt-BR" sz="2500" b="0" i="0" u="none" strike="noStrike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(DECRETO  N.º 11.072, DE 17 DE MAIO DE 2022) .</a:t>
            </a:r>
            <a:endParaRPr lang="pt-BR" sz="2500" b="0" dirty="0">
              <a:effectLst/>
            </a:endParaRPr>
          </a:p>
          <a:p>
            <a:pPr marL="131445" indent="0">
              <a:buNone/>
            </a:pPr>
            <a:br>
              <a:rPr lang="pt-BR" sz="2500" b="0" dirty="0">
                <a:effectLst/>
              </a:rPr>
            </a:br>
            <a:br>
              <a:rPr lang="pt-BR" b="0" dirty="0">
                <a:effectLst/>
              </a:rPr>
            </a:br>
            <a:r>
              <a:rPr lang="pt-BR" sz="1800" b="0" i="0" u="none" strike="noStrike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Fonte: </a:t>
            </a:r>
            <a:r>
              <a:rPr lang="pt-BR" sz="1800" b="0" i="0" u="sng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https://www.gov.br/servidor/pt-br/assuntos/programa-de-gestao/biblioteca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81896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2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917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</a:pPr>
            <a:r>
              <a:rPr lang="pt-BR" sz="2900" b="1"/>
              <a:t>I Encontro de Monitoramento do PGD/UFPI</a:t>
            </a:r>
            <a:endParaRPr sz="2900"/>
          </a:p>
        </p:txBody>
      </p:sp>
      <p:sp>
        <p:nvSpPr>
          <p:cNvPr id="242" name="Google Shape;242;p12"/>
          <p:cNvSpPr txBox="1">
            <a:spLocks noGrp="1"/>
          </p:cNvSpPr>
          <p:nvPr>
            <p:ph type="body" idx="1"/>
          </p:nvPr>
        </p:nvSpPr>
        <p:spPr>
          <a:xfrm>
            <a:off x="301752" y="1755228"/>
            <a:ext cx="8503920" cy="461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74320" lvl="0" indent="-128587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rPr lang="pt-BR" dirty="0"/>
              <a:t>c) esboço de </a:t>
            </a:r>
            <a:r>
              <a:rPr lang="pt-BR" b="1" dirty="0">
                <a:solidFill>
                  <a:srgbClr val="0070C0"/>
                </a:solidFill>
              </a:rPr>
              <a:t>questionários</a:t>
            </a:r>
            <a:r>
              <a:rPr lang="pt-BR" dirty="0"/>
              <a:t> a serem aplicados pela Comissão às </a:t>
            </a:r>
            <a:r>
              <a:rPr lang="pt-BR" b="1" dirty="0">
                <a:solidFill>
                  <a:srgbClr val="0070C0"/>
                </a:solidFill>
              </a:rPr>
              <a:t>chefias</a:t>
            </a:r>
            <a:r>
              <a:rPr lang="pt-BR" dirty="0"/>
              <a:t> e aos </a:t>
            </a:r>
            <a:r>
              <a:rPr lang="pt-BR" b="1" dirty="0">
                <a:solidFill>
                  <a:srgbClr val="0070C0"/>
                </a:solidFill>
              </a:rPr>
              <a:t>servidores em PGD</a:t>
            </a:r>
            <a:r>
              <a:rPr lang="pt-BR" dirty="0"/>
              <a:t>, para levantamento de dados qualitativos e quantitativos quanto ao período do piloto nas respectivas unidades;</a:t>
            </a:r>
            <a:endParaRPr dirty="0"/>
          </a:p>
          <a:p>
            <a:pPr marL="274320" lvl="0" indent="-128587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295"/>
              <a:buNone/>
            </a:pPr>
            <a:endParaRPr lang="pt-BR" dirty="0"/>
          </a:p>
          <a:p>
            <a:pPr marL="274320" indent="-128587">
              <a:spcBef>
                <a:spcPts val="540"/>
              </a:spcBef>
              <a:buSzPts val="2295"/>
              <a:buNone/>
            </a:pPr>
            <a:r>
              <a:rPr lang="pt-BR" dirty="0"/>
              <a:t>d)</a:t>
            </a:r>
            <a:r>
              <a:rPr lang="pt-BR" dirty="0">
                <a:solidFill>
                  <a:schemeClr val="tx1"/>
                </a:solidFill>
              </a:rPr>
              <a:t> esboço de questionário (consulta) a ser aplicado pela Comissão aos </a:t>
            </a:r>
            <a:r>
              <a:rPr lang="pt-BR" b="1" dirty="0">
                <a:solidFill>
                  <a:srgbClr val="0070C0"/>
                </a:solidFill>
              </a:rPr>
              <a:t>servidores que não estão em PGD</a:t>
            </a:r>
            <a:r>
              <a:rPr lang="pt-BR" dirty="0">
                <a:solidFill>
                  <a:schemeClr val="tx1"/>
                </a:solidFill>
              </a:rPr>
              <a:t>, par</a:t>
            </a:r>
            <a:r>
              <a:rPr lang="pt-BR" dirty="0"/>
              <a:t>a levantamento de dados acerca do conhecimento do Programa e do interesse em aderir ao mesmo;</a:t>
            </a:r>
          </a:p>
          <a:p>
            <a:pPr marL="274320" lvl="0" indent="-128587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295"/>
              <a:buNone/>
            </a:pPr>
            <a:endParaRPr dirty="0"/>
          </a:p>
          <a:p>
            <a:pPr marL="274320" lvl="0" indent="-128587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295"/>
              <a:buNone/>
            </a:pPr>
            <a:endParaRPr dirty="0"/>
          </a:p>
          <a:p>
            <a:pPr marL="274320" lvl="0" indent="-128587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295"/>
              <a:buNone/>
            </a:pPr>
            <a:endParaRPr dirty="0"/>
          </a:p>
          <a:p>
            <a:pPr marL="274320" lvl="0" indent="-128587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295"/>
              <a:buNone/>
            </a:pPr>
            <a:endParaRPr dirty="0"/>
          </a:p>
          <a:p>
            <a:pPr marL="274320" lvl="0" indent="-128587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295"/>
              <a:buNone/>
            </a:pPr>
            <a:endParaRPr dirty="0"/>
          </a:p>
          <a:p>
            <a:pPr marL="274320" lvl="0" indent="-128587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295"/>
              <a:buNone/>
            </a:pPr>
            <a:endParaRPr dirty="0"/>
          </a:p>
          <a:p>
            <a:pPr marL="274320" lvl="0" indent="-128587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295"/>
              <a:buNone/>
            </a:pP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3"/>
          <p:cNvSpPr txBox="1">
            <a:spLocks noGrp="1"/>
          </p:cNvSpPr>
          <p:nvPr>
            <p:ph type="title"/>
          </p:nvPr>
        </p:nvSpPr>
        <p:spPr>
          <a:xfrm>
            <a:off x="179512" y="228599"/>
            <a:ext cx="8784976" cy="896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2900"/>
              <a:buFont typeface="Georgia"/>
              <a:buNone/>
            </a:pPr>
            <a:r>
              <a:rPr lang="pt-BR" sz="2900" b="1" dirty="0"/>
              <a:t>I Encontro de Monitoramento do PGD/UFPI</a:t>
            </a:r>
            <a:endParaRPr sz="2900" b="1" dirty="0"/>
          </a:p>
        </p:txBody>
      </p:sp>
      <p:sp>
        <p:nvSpPr>
          <p:cNvPr id="248" name="Google Shape;248;p13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758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80"/>
              <a:buNone/>
            </a:pPr>
            <a:endParaRPr lang="pt-BR" sz="2800" dirty="0"/>
          </a:p>
          <a:p>
            <a:pPr marL="274320" lvl="0" indent="-128587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rPr lang="pt-BR" sz="2800" dirty="0"/>
              <a:t>e) recomendação de participação dos membros da Comissão em grupo nacional de discussão sobre o PGD;</a:t>
            </a:r>
          </a:p>
          <a:p>
            <a:pPr marL="274320" lvl="0" indent="-128587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295"/>
              <a:buNone/>
            </a:pPr>
            <a:endParaRPr lang="pt-BR" sz="2800" dirty="0"/>
          </a:p>
          <a:p>
            <a:pPr marL="274320" lvl="0" indent="-128587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rPr lang="pt-BR" sz="2800" dirty="0"/>
              <a:t>f) orientação para os membros da Comissão realizarem o curso de </a:t>
            </a:r>
            <a:r>
              <a:rPr lang="pt-BR" sz="2800" b="1" dirty="0">
                <a:solidFill>
                  <a:srgbClr val="0070C0"/>
                </a:solidFill>
              </a:rPr>
              <a:t>Certificação Avançada em PGD</a:t>
            </a:r>
            <a:r>
              <a:rPr lang="pt-BR" sz="2800" dirty="0"/>
              <a:t> oferecida pela ENAP (Parte I: 118h e Parte II: 100h).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80"/>
              <a:buNone/>
            </a:pPr>
            <a:endParaRPr sz="2800" dirty="0"/>
          </a:p>
          <a:p>
            <a:pPr marL="274320" lvl="0" indent="-139544" algn="l" rtl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SzPts val="2295"/>
              <a:buNone/>
            </a:pP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4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</a:pPr>
            <a:r>
              <a:rPr lang="pt-BR" b="1" dirty="0"/>
              <a:t>Atuais e próximas ações da Comissão</a:t>
            </a:r>
            <a:endParaRPr b="1" dirty="0"/>
          </a:p>
        </p:txBody>
      </p:sp>
      <p:sp>
        <p:nvSpPr>
          <p:cNvPr id="254" name="Google Shape;254;p14"/>
          <p:cNvSpPr txBox="1">
            <a:spLocks noGrp="1"/>
          </p:cNvSpPr>
          <p:nvPr>
            <p:ph type="body" idx="1"/>
          </p:nvPr>
        </p:nvSpPr>
        <p:spPr>
          <a:xfrm>
            <a:off x="179512" y="1527048"/>
            <a:ext cx="8784976" cy="4854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95"/>
              <a:buFont typeface="Arial"/>
              <a:buChar char="•"/>
            </a:pPr>
            <a:r>
              <a:rPr lang="pt-BR" sz="2800" dirty="0"/>
              <a:t>Continuar orientando e assessorando as unidades-piloto acerca das rotinas do PGD/UFPI.</a:t>
            </a:r>
            <a:endParaRPr dirty="0"/>
          </a:p>
          <a:p>
            <a:pPr marL="274320" lvl="0" indent="-139544" algn="l" rtl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SzPts val="2295"/>
              <a:buNone/>
            </a:pPr>
            <a:endParaRPr dirty="0"/>
          </a:p>
          <a:p>
            <a:pPr marL="457200" lvl="0" indent="-457200" algn="l" rtl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SzPts val="2295"/>
              <a:buFont typeface="Arial"/>
              <a:buChar char="•"/>
            </a:pPr>
            <a:r>
              <a:rPr lang="pt-BR" sz="2800" b="1" dirty="0"/>
              <a:t>Junho/2023</a:t>
            </a:r>
            <a:r>
              <a:rPr lang="pt-BR" sz="2800" dirty="0"/>
              <a:t>: </a:t>
            </a:r>
          </a:p>
          <a:p>
            <a:pPr marL="0" lvl="0" indent="0" algn="l" rtl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SzPts val="2295"/>
              <a:buNone/>
            </a:pPr>
            <a:r>
              <a:rPr lang="pt-BR" sz="2800" dirty="0">
                <a:solidFill>
                  <a:srgbClr val="0070C0"/>
                </a:solidFill>
              </a:rPr>
              <a:t> - </a:t>
            </a:r>
            <a:r>
              <a:rPr lang="pt-BR" sz="2800" b="1" dirty="0">
                <a:solidFill>
                  <a:srgbClr val="0070C0"/>
                </a:solidFill>
              </a:rPr>
              <a:t>15 a 22/06/2023</a:t>
            </a:r>
            <a:r>
              <a:rPr lang="pt-BR" sz="2800" dirty="0"/>
              <a:t>: disponibilização de questionários avaliativos sobre o PGD/UFPI para as diretorias/chefias e servidores das unidades-piloto;</a:t>
            </a:r>
          </a:p>
          <a:p>
            <a:pPr marL="0" lvl="0" indent="0" algn="l" rtl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SzPts val="2295"/>
              <a:buNone/>
            </a:pPr>
            <a:r>
              <a:rPr lang="pt-BR" sz="2800" dirty="0">
                <a:solidFill>
                  <a:srgbClr val="0070C0"/>
                </a:solidFill>
              </a:rPr>
              <a:t>- </a:t>
            </a:r>
            <a:r>
              <a:rPr lang="pt-BR" sz="2800" b="1" dirty="0">
                <a:solidFill>
                  <a:srgbClr val="0070C0"/>
                </a:solidFill>
              </a:rPr>
              <a:t>21 a 30/06/2023</a:t>
            </a:r>
            <a:r>
              <a:rPr lang="pt-BR" sz="2800" dirty="0"/>
              <a:t>: disponibilização de consulta aos servidores que </a:t>
            </a:r>
            <a:r>
              <a:rPr lang="pt-BR" sz="2800" b="1" dirty="0">
                <a:solidFill>
                  <a:srgbClr val="0070C0"/>
                </a:solidFill>
              </a:rPr>
              <a:t>não estão em PGD</a:t>
            </a:r>
            <a:r>
              <a:rPr lang="pt-BR" sz="2800" b="1" dirty="0"/>
              <a:t> </a:t>
            </a:r>
            <a:r>
              <a:rPr lang="pt-BR" sz="2800" dirty="0"/>
              <a:t>para investigar o conhecimento e o interesse em aderir ao Programa.</a:t>
            </a:r>
            <a:endParaRPr dirty="0"/>
          </a:p>
          <a:p>
            <a:pPr marL="457200" lvl="0" indent="-311467" algn="l" rtl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SzPts val="2295"/>
              <a:buFont typeface="Arial"/>
              <a:buNone/>
            </a:pPr>
            <a:endParaRPr sz="2800" dirty="0"/>
          </a:p>
          <a:p>
            <a:pPr marL="457200" lvl="0" indent="-457200" algn="l" rtl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SzPts val="2295"/>
              <a:buFont typeface="Arial"/>
              <a:buChar char="•"/>
            </a:pP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9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</a:pPr>
            <a:r>
              <a:rPr lang="pt-BR" b="1" dirty="0"/>
              <a:t>Atuais e próximas ações da Comissão</a:t>
            </a:r>
            <a:endParaRPr dirty="0"/>
          </a:p>
        </p:txBody>
      </p:sp>
      <p:sp>
        <p:nvSpPr>
          <p:cNvPr id="260" name="Google Shape;260;p29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822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128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95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95"/>
              <a:buNone/>
            </a:pPr>
            <a:r>
              <a:rPr lang="pt-BR" dirty="0"/>
              <a:t>- </a:t>
            </a:r>
            <a:r>
              <a:rPr lang="pt-BR" b="1" dirty="0">
                <a:solidFill>
                  <a:srgbClr val="0070C0"/>
                </a:solidFill>
              </a:rPr>
              <a:t>16/06/2023</a:t>
            </a:r>
            <a:r>
              <a:rPr lang="pt-BR" dirty="0"/>
              <a:t>: </a:t>
            </a:r>
            <a:r>
              <a:rPr lang="pt-BR" b="1" dirty="0">
                <a:solidFill>
                  <a:srgbClr val="0070C0"/>
                </a:solidFill>
              </a:rPr>
              <a:t>live</a:t>
            </a:r>
            <a:r>
              <a:rPr lang="pt-BR" b="1" dirty="0"/>
              <a:t> </a:t>
            </a:r>
            <a:r>
              <a:rPr lang="pt-BR" dirty="0"/>
              <a:t>no Canal do Youtube da UFPI sobre o Programa de Gestão e Desempenho.</a:t>
            </a:r>
            <a:endParaRPr dirty="0"/>
          </a:p>
          <a:p>
            <a:pPr marL="274320" lvl="0" indent="-128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95"/>
              <a:buNone/>
            </a:pPr>
            <a:endParaRPr dirty="0"/>
          </a:p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95"/>
              <a:buFont typeface="Arial"/>
              <a:buChar char="•"/>
            </a:pPr>
            <a:r>
              <a:rPr lang="pt-BR" sz="2800" b="1" dirty="0">
                <a:solidFill>
                  <a:srgbClr val="0070C0"/>
                </a:solidFill>
              </a:rPr>
              <a:t>Julho/2023</a:t>
            </a:r>
            <a:r>
              <a:rPr lang="pt-BR" sz="2800" dirty="0"/>
              <a:t>: análise dos dados dos questionários aplicados para a elaboração do </a:t>
            </a:r>
            <a:r>
              <a:rPr lang="pt-BR" sz="2800" b="1" dirty="0">
                <a:solidFill>
                  <a:srgbClr val="0070C0"/>
                </a:solidFill>
              </a:rPr>
              <a:t>relatório geral sobre o PGD na UFPI</a:t>
            </a:r>
            <a:r>
              <a:rPr lang="pt-BR" sz="2800" dirty="0"/>
              <a:t>, bem como o </a:t>
            </a:r>
            <a:r>
              <a:rPr lang="pt-BR" sz="2800" b="1" dirty="0">
                <a:solidFill>
                  <a:srgbClr val="0070C0"/>
                </a:solidFill>
              </a:rPr>
              <a:t>relatório final das ações da Comissão</a:t>
            </a:r>
            <a:r>
              <a:rPr lang="pt-BR" sz="2800" dirty="0"/>
              <a:t>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95"/>
              <a:buNone/>
            </a:pPr>
            <a:r>
              <a:rPr lang="pt-BR" sz="2800" b="1" dirty="0"/>
              <a:t>- </a:t>
            </a:r>
            <a:r>
              <a:rPr lang="pt-BR" sz="2800" b="1" dirty="0">
                <a:solidFill>
                  <a:srgbClr val="0070C0"/>
                </a:solidFill>
              </a:rPr>
              <a:t>13 e 14/07/2023</a:t>
            </a:r>
            <a:r>
              <a:rPr lang="pt-BR" sz="2800" dirty="0"/>
              <a:t>:</a:t>
            </a:r>
            <a:r>
              <a:rPr lang="pt-BR" sz="2800" b="1" dirty="0"/>
              <a:t> </a:t>
            </a:r>
            <a:r>
              <a:rPr lang="pt-BR" sz="2800" dirty="0"/>
              <a:t>II Encontro de Monitoramento do PGD/UFPI.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900" b="1" dirty="0"/>
              <a:t>DADOS PRELIMINARES DAS CONSULTAS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765737"/>
            <a:ext cx="8503920" cy="4524703"/>
          </a:xfrm>
        </p:spPr>
        <p:txBody>
          <a:bodyPr/>
          <a:lstStyle/>
          <a:p>
            <a:r>
              <a:rPr lang="pt-BR" sz="2800" dirty="0"/>
              <a:t>Questionário às chefias/diretorias em PGD:</a:t>
            </a:r>
          </a:p>
          <a:p>
            <a:pPr marL="131445" indent="0">
              <a:buNone/>
            </a:pPr>
            <a:r>
              <a:rPr lang="pt-BR" sz="2800" b="1" dirty="0">
                <a:solidFill>
                  <a:srgbClr val="0070C0"/>
                </a:solidFill>
              </a:rPr>
              <a:t>- </a:t>
            </a:r>
            <a:r>
              <a:rPr lang="pt-BR" sz="2800" b="1" dirty="0"/>
              <a:t> </a:t>
            </a:r>
            <a:r>
              <a:rPr lang="pt-BR" sz="2800" b="1" dirty="0">
                <a:solidFill>
                  <a:srgbClr val="0070C0"/>
                </a:solidFill>
              </a:rPr>
              <a:t>11 RESPONDENTES (de 17).</a:t>
            </a:r>
          </a:p>
          <a:p>
            <a:endParaRPr lang="pt-BR" sz="2800" dirty="0"/>
          </a:p>
          <a:p>
            <a:r>
              <a:rPr lang="pt-BR" sz="2800" dirty="0"/>
              <a:t>Questionário servidores em PGD:</a:t>
            </a:r>
          </a:p>
          <a:p>
            <a:pPr marL="131445" indent="0">
              <a:buNone/>
            </a:pPr>
            <a:r>
              <a:rPr lang="pt-BR" sz="2800" b="1" dirty="0">
                <a:solidFill>
                  <a:srgbClr val="0070C0"/>
                </a:solidFill>
              </a:rPr>
              <a:t>-  52 RESPONDENTES (de 61).</a:t>
            </a:r>
          </a:p>
          <a:p>
            <a:endParaRPr lang="pt-BR" sz="2800" dirty="0"/>
          </a:p>
          <a:p>
            <a:r>
              <a:rPr lang="pt-BR" sz="2800" dirty="0"/>
              <a:t>Consulta aos servidores que não estão em PGD:</a:t>
            </a:r>
          </a:p>
          <a:p>
            <a:pPr marL="131445" indent="0">
              <a:buNone/>
            </a:pPr>
            <a:r>
              <a:rPr lang="pt-BR" sz="2800" b="1" dirty="0">
                <a:solidFill>
                  <a:srgbClr val="0070C0"/>
                </a:solidFill>
              </a:rPr>
              <a:t>- 258 RESPONDENTES (números parciais).</a:t>
            </a:r>
          </a:p>
        </p:txBody>
      </p:sp>
    </p:spTree>
    <p:extLst>
      <p:ext uri="{BB962C8B-B14F-4D97-AF65-F5344CB8AC3E}">
        <p14:creationId xmlns:p14="http://schemas.microsoft.com/office/powerpoint/2010/main" val="4059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30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</a:pPr>
            <a:r>
              <a:rPr lang="pt-BR" b="1"/>
              <a:t>Próximas ações da Comissão</a:t>
            </a:r>
            <a:endParaRPr/>
          </a:p>
        </p:txBody>
      </p:sp>
      <p:sp>
        <p:nvSpPr>
          <p:cNvPr id="266" name="Google Shape;266;p30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822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128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95"/>
              <a:buNone/>
            </a:pPr>
            <a:endParaRPr dirty="0"/>
          </a:p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95"/>
              <a:buFont typeface="Arial"/>
              <a:buChar char="•"/>
            </a:pPr>
            <a:r>
              <a:rPr lang="pt-BR" sz="2800" b="1" dirty="0"/>
              <a:t>Agosto/2023</a:t>
            </a:r>
            <a:r>
              <a:rPr lang="pt-BR" sz="2800" dirty="0"/>
              <a:t>: apresentação do relatório final de ações da Comissão, do relatório de avaliação da etapa piloto e de minuta de reformulação da Resolução CAD/UFPI n.º 88/2022, no que couber, em atendimento à legislação vigente sobre o PGD.</a:t>
            </a:r>
            <a:endParaRPr dirty="0"/>
          </a:p>
          <a:p>
            <a:pPr marL="457200" lvl="0" indent="-31146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95"/>
              <a:buFont typeface="Arial"/>
              <a:buNone/>
            </a:pPr>
            <a:endParaRPr sz="2800" dirty="0"/>
          </a:p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95"/>
              <a:buFont typeface="Arial"/>
              <a:buChar char="•"/>
            </a:pPr>
            <a:r>
              <a:rPr lang="pt-BR" sz="2800" dirty="0"/>
              <a:t>Continuar assessorando a UFPI diante da possibilidade de expansão do Programa de Gestão e Desempenho em toda a instituição.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"/>
          <p:cNvSpPr txBox="1">
            <a:spLocks noGrp="1"/>
          </p:cNvSpPr>
          <p:nvPr>
            <p:ph type="ctrTitle"/>
          </p:nvPr>
        </p:nvSpPr>
        <p:spPr>
          <a:xfrm>
            <a:off x="706821" y="487762"/>
            <a:ext cx="8205952" cy="1099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pt-BR" sz="2000" b="1" dirty="0"/>
              <a:t> </a:t>
            </a:r>
            <a:r>
              <a:rPr lang="pt-BR" sz="2100" b="1" dirty="0"/>
              <a:t> UNIVERSIDADE FEDERAL DO PIAUÍ – UFPI</a:t>
            </a:r>
            <a:br>
              <a:rPr lang="pt-BR" sz="2100" b="1" dirty="0"/>
            </a:br>
            <a:r>
              <a:rPr lang="pt-BR" sz="2100" b="1" dirty="0"/>
              <a:t>CAMPUS MINISTRO PETRÔNIO PORTELLA</a:t>
            </a:r>
            <a:endParaRPr sz="2100" b="1" dirty="0"/>
          </a:p>
        </p:txBody>
      </p:sp>
      <p:sp>
        <p:nvSpPr>
          <p:cNvPr id="167" name="Google Shape;167;p1"/>
          <p:cNvSpPr/>
          <p:nvPr/>
        </p:nvSpPr>
        <p:spPr>
          <a:xfrm>
            <a:off x="179512" y="2872675"/>
            <a:ext cx="8856984" cy="3847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pt-BR" sz="2600" b="1" i="0" u="none" strike="noStrike" cap="none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PROGRAMA DE GESTÃO E DESEMPENHO (PGD)</a:t>
            </a:r>
            <a:endParaRPr sz="2600" b="0" i="0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</a:pPr>
            <a:r>
              <a:rPr lang="pt-BR" sz="2500" b="1" i="0" u="none" strike="noStrike" cap="none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Resolução CAD/UFPI n.º 88, de 17 de outubro de 2022</a:t>
            </a:r>
            <a:r>
              <a:rPr lang="pt-BR" sz="2500" b="0" i="0" u="none" strike="noStrike" cap="none" dirty="0">
                <a:solidFill>
                  <a:srgbClr val="000000"/>
                </a:solidFill>
                <a:latin typeface="Georgia"/>
                <a:ea typeface="Georgia"/>
                <a:cs typeface="Georgia"/>
                <a:sym typeface="Georgia"/>
              </a:rPr>
              <a:t>: estabelece os procedimentos a serem observados pelos servidores técnico-administrativos e servidores ocupantes de cargo de gestão em exercício na Universidade Federal do Piauí (UFPI) relativos à regulamentação e à implementação do Programa de Gestão e Desempenho (PGD).</a:t>
            </a:r>
            <a:endParaRPr dirty="0"/>
          </a:p>
          <a:p>
            <a:pPr marL="2857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2500" b="0" i="0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68" name="Google Shape;16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1418" y="487762"/>
            <a:ext cx="1402135" cy="1185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"/>
          <p:cNvSpPr txBox="1">
            <a:spLocks noGrp="1"/>
          </p:cNvSpPr>
          <p:nvPr>
            <p:ph type="title"/>
          </p:nvPr>
        </p:nvSpPr>
        <p:spPr>
          <a:xfrm>
            <a:off x="304800" y="157655"/>
            <a:ext cx="8531352" cy="977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</a:pPr>
            <a:r>
              <a:rPr lang="pt-BR" sz="2900" b="1"/>
              <a:t>Ações da Comissão após a publicação da Resolução CAD/UFPI n.º 88/2022</a:t>
            </a:r>
            <a:endParaRPr sz="2900" b="1"/>
          </a:p>
        </p:txBody>
      </p:sp>
      <p:sp>
        <p:nvSpPr>
          <p:cNvPr id="174" name="Google Shape;174;p3"/>
          <p:cNvSpPr txBox="1">
            <a:spLocks noGrp="1"/>
          </p:cNvSpPr>
          <p:nvPr>
            <p:ph type="body" idx="1"/>
          </p:nvPr>
        </p:nvSpPr>
        <p:spPr>
          <a:xfrm>
            <a:off x="179512" y="1655379"/>
            <a:ext cx="8784976" cy="4745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873" lvl="0" indent="-342873">
              <a:spcBef>
                <a:spcPts val="0"/>
              </a:spcBef>
              <a:buSzPts val="2125"/>
              <a:buFont typeface="Arial"/>
              <a:buChar char="•"/>
            </a:pPr>
            <a:r>
              <a:rPr lang="pt-BR" sz="2600" b="1" dirty="0"/>
              <a:t> </a:t>
            </a:r>
            <a:r>
              <a:rPr lang="pt-BR" sz="2600" dirty="0"/>
              <a:t>Disponibilização do site do PGD/UFPI: </a:t>
            </a:r>
            <a:r>
              <a:rPr lang="pt-BR" sz="2600" u="sng" dirty="0">
                <a:solidFill>
                  <a:schemeClr val="hlink"/>
                </a:solidFill>
                <a:hlinkClick r:id="rId3"/>
              </a:rPr>
              <a:t>https://pgd.ufpi.edu.br</a:t>
            </a:r>
            <a:r>
              <a:rPr lang="pt-BR" sz="2600" dirty="0"/>
              <a:t> (guias e manuais, notícias, legislação, transparência etc.).</a:t>
            </a:r>
          </a:p>
          <a:p>
            <a:pPr marL="342873" lvl="0" indent="-342873">
              <a:spcBef>
                <a:spcPts val="0"/>
              </a:spcBef>
              <a:buSzPts val="2125"/>
              <a:buFont typeface="Arial"/>
              <a:buChar char="•"/>
            </a:pPr>
            <a:endParaRPr lang="pt-BR" sz="2600" dirty="0"/>
          </a:p>
          <a:p>
            <a:pPr marL="342873" lvl="0" indent="-342873">
              <a:spcBef>
                <a:spcPts val="0"/>
              </a:spcBef>
              <a:buSzPts val="2125"/>
              <a:buFont typeface="Arial"/>
              <a:buChar char="•"/>
            </a:pPr>
            <a:r>
              <a:rPr lang="pt-BR" sz="2600" dirty="0"/>
              <a:t>Reunião da Comissão com a </a:t>
            </a:r>
            <a:r>
              <a:rPr lang="pt-BR" sz="2600" b="1" dirty="0"/>
              <a:t>Universidade Federal da Fronteira Sul</a:t>
            </a:r>
            <a:r>
              <a:rPr lang="pt-BR" sz="2600" dirty="0"/>
              <a:t> (UFFS), com a </a:t>
            </a:r>
            <a:r>
              <a:rPr lang="pt-BR" sz="2600" b="1" dirty="0"/>
              <a:t>Universidade Federal do Rio Grande do Norte</a:t>
            </a:r>
            <a:r>
              <a:rPr lang="pt-BR" sz="2600" dirty="0"/>
              <a:t> (UFRN) e com a </a:t>
            </a:r>
            <a:r>
              <a:rPr lang="pt-BR" sz="2600" b="1" dirty="0"/>
              <a:t>Universidade Federal do Maranhão</a:t>
            </a:r>
            <a:r>
              <a:rPr lang="pt-BR" sz="2600" dirty="0"/>
              <a:t> (UFMA) com o objetivo de conhecer as experiências de implantação e de execução do PGD nessas instituições, a fim de agregar conhecimentos para o melhor desenvolvimento possível do PGD na UFPI.</a:t>
            </a:r>
            <a:endParaRPr sz="26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80"/>
              <a:buNone/>
            </a:pPr>
            <a:endParaRPr sz="2800" dirty="0"/>
          </a:p>
          <a:p>
            <a:pPr marL="514350" lvl="0" indent="-3686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95"/>
              <a:buNone/>
            </a:pPr>
            <a:endParaRPr dirty="0"/>
          </a:p>
          <a:p>
            <a:pPr marL="274320" lvl="0" indent="-149529" algn="l" rtl="0">
              <a:lnSpc>
                <a:spcPct val="100000"/>
              </a:lnSpc>
              <a:spcBef>
                <a:spcPts val="462"/>
              </a:spcBef>
              <a:spcAft>
                <a:spcPts val="0"/>
              </a:spcAft>
              <a:buSzPts val="2125"/>
              <a:buNone/>
            </a:pPr>
            <a:endParaRPr sz="2500" dirty="0"/>
          </a:p>
          <a:p>
            <a:pPr marL="342873" lvl="0" indent="-197140" algn="l" rtl="0">
              <a:lnSpc>
                <a:spcPct val="100000"/>
              </a:lnSpc>
              <a:spcBef>
                <a:spcPts val="462"/>
              </a:spcBef>
              <a:spcAft>
                <a:spcPts val="0"/>
              </a:spcAft>
              <a:buSzPts val="2295"/>
              <a:buFont typeface="Arial"/>
              <a:buNone/>
            </a:pPr>
            <a:endParaRPr dirty="0"/>
          </a:p>
          <a:p>
            <a:pPr marL="274320" lvl="0" indent="-139544" algn="l" rtl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SzPts val="2295"/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7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</a:pPr>
            <a:r>
              <a:rPr lang="pt-BR" b="1"/>
              <a:t>Considerações importantes</a:t>
            </a:r>
            <a:endParaRPr b="1"/>
          </a:p>
        </p:txBody>
      </p:sp>
      <p:sp>
        <p:nvSpPr>
          <p:cNvPr id="204" name="Google Shape;204;p7"/>
          <p:cNvSpPr txBox="1">
            <a:spLocks noGrp="1"/>
          </p:cNvSpPr>
          <p:nvPr>
            <p:ph type="body" idx="1"/>
          </p:nvPr>
        </p:nvSpPr>
        <p:spPr>
          <a:xfrm>
            <a:off x="301752" y="1772816"/>
            <a:ext cx="8503920" cy="4326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2702"/>
              <a:buFont typeface="Arial"/>
              <a:buChar char="•"/>
            </a:pPr>
            <a:r>
              <a:rPr lang="pt-BR" sz="3000"/>
              <a:t>Após o conhecimento de todas as ações necessárias à efetivação do Programa na UFPI, fomos surpreendidos, em 13 de dezembro de 2022, com a publicação da Instrução Normativa SGP-SEGES/SEDGG/ME </a:t>
            </a:r>
            <a:r>
              <a:rPr lang="pt-BR" sz="3000" b="1"/>
              <a:t>n.º 89</a:t>
            </a:r>
            <a:r>
              <a:rPr lang="pt-BR" sz="3000"/>
              <a:t>, com </a:t>
            </a:r>
            <a:r>
              <a:rPr lang="pt-BR" sz="3000" b="1"/>
              <a:t>novas regras</a:t>
            </a:r>
            <a:r>
              <a:rPr lang="pt-BR" sz="3000"/>
              <a:t> para a implementação do Programa de Gestão e Desempenho.</a:t>
            </a:r>
            <a:endParaRPr sz="3000"/>
          </a:p>
          <a:p>
            <a:pPr marL="274320" lvl="0" indent="-139544" algn="l" rtl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SzPct val="82702"/>
              <a:buNone/>
            </a:pPr>
            <a:endParaRPr sz="3000"/>
          </a:p>
          <a:p>
            <a:pPr marL="457200" lvl="0" indent="-457200" algn="l" rtl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SzPct val="82702"/>
              <a:buFont typeface="Arial"/>
              <a:buChar char="•"/>
            </a:pPr>
            <a:r>
              <a:rPr lang="pt-BR" sz="3000"/>
              <a:t>A publicação da nova IN ocasionou a suspensão dos pedidos de adesão ao PGD/UFPI em 19/12/2022</a:t>
            </a:r>
            <a:r>
              <a:rPr lang="pt-BR" sz="2800"/>
              <a:t>.</a:t>
            </a:r>
            <a:endParaRPr/>
          </a:p>
          <a:p>
            <a:pPr marL="274320" lvl="0" indent="-139544" algn="l" rtl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SzPct val="91891"/>
              <a:buNone/>
            </a:pPr>
            <a:endParaRPr/>
          </a:p>
          <a:p>
            <a:pPr marL="457200" lvl="0" indent="-311467" algn="l" rtl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SzPct val="91891"/>
              <a:buFont typeface="Arial"/>
              <a:buNone/>
            </a:pPr>
            <a:endParaRPr/>
          </a:p>
          <a:p>
            <a:pPr marL="274320" lvl="0" indent="-139544" algn="l" rtl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SzPct val="91891"/>
              <a:buNone/>
            </a:pPr>
            <a:endParaRPr/>
          </a:p>
          <a:p>
            <a:pPr marL="274320" lvl="0" indent="-139544" algn="l" rtl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SzPct val="91891"/>
              <a:buNone/>
            </a:pPr>
            <a:endParaRPr/>
          </a:p>
          <a:p>
            <a:pPr marL="274320" lvl="0" indent="-139544" algn="l" rtl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SzPct val="91891"/>
              <a:buNone/>
            </a:pPr>
            <a:endParaRPr/>
          </a:p>
          <a:p>
            <a:pPr marL="274320" lvl="0" indent="-139544" algn="l" rtl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SzPct val="91891"/>
              <a:buNone/>
            </a:pPr>
            <a:endParaRPr/>
          </a:p>
          <a:p>
            <a:pPr marL="274320" lvl="0" indent="-139544" algn="l" rtl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SzPct val="91891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8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</a:pPr>
            <a:r>
              <a:rPr lang="pt-BR" b="1"/>
              <a:t>Considerações importantes</a:t>
            </a:r>
            <a:endParaRPr/>
          </a:p>
        </p:txBody>
      </p:sp>
      <p:sp>
        <p:nvSpPr>
          <p:cNvPr id="211" name="Google Shape;211;p8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822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8610"/>
              <a:buFont typeface="Arial"/>
              <a:buChar char="•"/>
            </a:pPr>
            <a:r>
              <a:rPr lang="pt-BR" sz="2800"/>
              <a:t>Em 10 de janeiro de 2023, foi publicada a Instrução Normativa SGP-SEGES/SEDGG/ME </a:t>
            </a:r>
            <a:r>
              <a:rPr lang="pt-BR" sz="2800" b="1"/>
              <a:t>n.º 2</a:t>
            </a:r>
            <a:r>
              <a:rPr lang="pt-BR" sz="2800"/>
              <a:t>, que revogou a IN 89/2022, e com isso a </a:t>
            </a:r>
            <a:r>
              <a:rPr lang="pt-BR" sz="2800" b="1"/>
              <a:t>Comissão do PGD/UFPI retomou os trabalhos</a:t>
            </a:r>
            <a:r>
              <a:rPr lang="pt-BR" sz="2800"/>
              <a:t> junto às unidades-piloto para proceder com os arranjos necessários para o início efetivo do Programa na UFPI.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91891"/>
              <a:buNone/>
            </a:pPr>
            <a:endParaRPr/>
          </a:p>
          <a:p>
            <a:pPr marL="457200" lvl="0" indent="-45720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ct val="88610"/>
              <a:buFont typeface="Arial"/>
              <a:buChar char="•"/>
            </a:pPr>
            <a:r>
              <a:rPr lang="pt-BR" sz="2800" b="1"/>
              <a:t>A partir de 13/02/2023</a:t>
            </a:r>
            <a:r>
              <a:rPr lang="pt-BR" sz="2800"/>
              <a:t> ficou aberto o período de solicitação de adesão ao PGD/UFPI via processo individual (SIPAC), a </a:t>
            </a:r>
            <a:r>
              <a:rPr lang="pt-BR" sz="2800" b="1"/>
              <a:t>seleção de servidores</a:t>
            </a:r>
            <a:r>
              <a:rPr lang="pt-BR" sz="2800"/>
              <a:t> (SISPG), o </a:t>
            </a:r>
            <a:r>
              <a:rPr lang="pt-BR" sz="2800" b="1"/>
              <a:t>cadastro dos planos de trabalho</a:t>
            </a:r>
            <a:r>
              <a:rPr lang="pt-BR" sz="2800"/>
              <a:t> (SISPG) e o início da </a:t>
            </a:r>
            <a:r>
              <a:rPr lang="pt-BR" sz="2800" b="1"/>
              <a:t>execução dos planos de trabalho</a:t>
            </a:r>
            <a:r>
              <a:rPr lang="pt-BR" sz="2800"/>
              <a:t> no sistema (SISPG).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9"/>
          <p:cNvSpPr txBox="1">
            <a:spLocks noGrp="1"/>
          </p:cNvSpPr>
          <p:nvPr>
            <p:ph type="title"/>
          </p:nvPr>
        </p:nvSpPr>
        <p:spPr>
          <a:xfrm>
            <a:off x="179512" y="188640"/>
            <a:ext cx="8856984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</a:pPr>
            <a:r>
              <a:rPr lang="pt-BR" b="1"/>
              <a:t>Considerações importantes</a:t>
            </a:r>
            <a:endParaRPr b="1"/>
          </a:p>
        </p:txBody>
      </p:sp>
      <p:sp>
        <p:nvSpPr>
          <p:cNvPr id="217" name="Google Shape;217;p9"/>
          <p:cNvSpPr txBox="1">
            <a:spLocks noGrp="1"/>
          </p:cNvSpPr>
          <p:nvPr>
            <p:ph type="body" idx="1"/>
          </p:nvPr>
        </p:nvSpPr>
        <p:spPr>
          <a:xfrm>
            <a:off x="179512" y="1523999"/>
            <a:ext cx="8626160" cy="48347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173" lvl="0" indent="-4571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80"/>
              <a:buFont typeface="Arial"/>
              <a:buChar char="•"/>
            </a:pPr>
            <a:r>
              <a:rPr lang="pt-BR" sz="2800"/>
              <a:t>A primeira unidade-piloto que concluiu todo o ciclo de adesão foi a Superintendência de Tecnologia da Informação (STI), cujos </a:t>
            </a:r>
            <a:r>
              <a:rPr lang="pt-BR" sz="2800" b="1"/>
              <a:t>primeiros planos de trabalho começaram a ser executados em 16/02/2023</a:t>
            </a:r>
            <a:r>
              <a:rPr lang="pt-BR" sz="2800"/>
              <a:t>.</a:t>
            </a:r>
            <a:endParaRPr sz="2800"/>
          </a:p>
          <a:p>
            <a:pPr marL="274320" lvl="0" indent="-139544" algn="l" rtl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SzPts val="2380"/>
              <a:buNone/>
            </a:pPr>
            <a:endParaRPr sz="2800"/>
          </a:p>
          <a:p>
            <a:pPr marL="457173" lvl="0" indent="-457173" algn="l" rtl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SzPts val="2380"/>
              <a:buFont typeface="Arial"/>
              <a:buChar char="•"/>
            </a:pPr>
            <a:r>
              <a:rPr lang="pt-BR" sz="2800"/>
              <a:t>Desde o dia </a:t>
            </a:r>
            <a:r>
              <a:rPr lang="pt-BR" sz="2800" b="1"/>
              <a:t>14/02/2023</a:t>
            </a:r>
            <a:r>
              <a:rPr lang="pt-BR" sz="2800"/>
              <a:t>, a Comissão informou às unidades-piloto e aos representantes por elas indicados, sobre o </a:t>
            </a:r>
            <a:r>
              <a:rPr lang="pt-BR" sz="2800" b="1"/>
              <a:t>“Plantão PGD”</a:t>
            </a:r>
            <a:r>
              <a:rPr lang="pt-BR" sz="2800"/>
              <a:t>, que acontece todas as </a:t>
            </a:r>
            <a:r>
              <a:rPr lang="pt-BR" sz="2800" b="1"/>
              <a:t>terças-feiras úteis</a:t>
            </a:r>
            <a:r>
              <a:rPr lang="pt-BR" sz="2800"/>
              <a:t>, no horário de </a:t>
            </a:r>
            <a:r>
              <a:rPr lang="pt-BR" sz="2800" b="1"/>
              <a:t>10h às 11h</a:t>
            </a:r>
            <a:r>
              <a:rPr lang="pt-BR" sz="2800"/>
              <a:t>.</a:t>
            </a:r>
            <a:endParaRPr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0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</a:pPr>
            <a:r>
              <a:rPr lang="pt-BR" b="1"/>
              <a:t>Considerações importantes</a:t>
            </a:r>
            <a:endParaRPr b="1"/>
          </a:p>
        </p:txBody>
      </p:sp>
      <p:sp>
        <p:nvSpPr>
          <p:cNvPr id="223" name="Google Shape;223;p10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95"/>
              <a:buFont typeface="Arial"/>
              <a:buChar char="•"/>
            </a:pPr>
            <a:r>
              <a:rPr lang="pt-BR" sz="2800" dirty="0"/>
              <a:t>Atualmente, das sete unidades-piloto elencadas na Resolução CAD/UFPI n.º 88/2022 (CEAD, SRH, STI, PRAD e Coordenação Administrativo-Financeira dos campi Bom Jesus, Floriano e Picos)</a:t>
            </a:r>
            <a:r>
              <a:rPr lang="pt-BR" sz="2800" dirty="0">
                <a:solidFill>
                  <a:schemeClr val="tx1"/>
                </a:solidFill>
              </a:rPr>
              <a:t>, </a:t>
            </a:r>
            <a:r>
              <a:rPr lang="pt-BR" sz="2800" b="1" dirty="0">
                <a:solidFill>
                  <a:srgbClr val="0070C0"/>
                </a:solidFill>
              </a:rPr>
              <a:t>todas aderiram ao PGD/UFPI</a:t>
            </a:r>
            <a:r>
              <a:rPr lang="pt-BR" sz="2800" dirty="0">
                <a:solidFill>
                  <a:schemeClr val="tx1"/>
                </a:solidFill>
              </a:rPr>
              <a:t>.</a:t>
            </a:r>
            <a:endParaRPr dirty="0">
              <a:solidFill>
                <a:schemeClr val="tx1"/>
              </a:solidFill>
            </a:endParaRPr>
          </a:p>
          <a:p>
            <a:pPr marL="274320" lvl="0" indent="-128587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295"/>
              <a:buNone/>
            </a:pPr>
            <a:endParaRPr dirty="0"/>
          </a:p>
          <a:p>
            <a:pPr marL="457200" lvl="0" indent="-457200" algn="l" rtl="0">
              <a:lnSpc>
                <a:spcPct val="100000"/>
              </a:lnSpc>
              <a:spcBef>
                <a:spcPts val="540"/>
              </a:spcBef>
              <a:spcAft>
                <a:spcPts val="0"/>
              </a:spcAft>
              <a:buSzPts val="2295"/>
              <a:buFont typeface="Arial"/>
              <a:buChar char="•"/>
            </a:pPr>
            <a:r>
              <a:rPr lang="pt-BR" sz="2800" dirty="0"/>
              <a:t>As informações sobre os servidores em PGD na UFPI estão disponíveis na aba </a:t>
            </a:r>
            <a:r>
              <a:rPr lang="pt-BR" sz="2800" b="1" dirty="0">
                <a:solidFill>
                  <a:srgbClr val="0070C0"/>
                </a:solidFill>
              </a:rPr>
              <a:t>“Transparência”</a:t>
            </a:r>
            <a:r>
              <a:rPr lang="pt-BR" sz="2800" dirty="0"/>
              <a:t> do site do PGD/UFPI.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5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</a:pPr>
            <a:r>
              <a:rPr lang="pt-BR" b="1"/>
              <a:t>PGD/UFPI em números atuais</a:t>
            </a:r>
            <a:endParaRPr/>
          </a:p>
        </p:txBody>
      </p:sp>
      <p:sp>
        <p:nvSpPr>
          <p:cNvPr id="229" name="Google Shape;229;p15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pt-BR" sz="2400" dirty="0"/>
              <a:t>Servidores técnico-administrativos ativos: 1010 = 100%.</a:t>
            </a:r>
            <a:endParaRPr dirty="0"/>
          </a:p>
          <a:p>
            <a:pPr marL="457200" lvl="0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00"/>
              <a:buFont typeface="Arial"/>
              <a:buChar char="•"/>
            </a:pPr>
            <a:r>
              <a:rPr lang="pt-BR" sz="2400" dirty="0"/>
              <a:t>Servidores técnico-administrativos em PGD: 61 = 6%.</a:t>
            </a:r>
            <a:endParaRPr dirty="0"/>
          </a:p>
        </p:txBody>
      </p:sp>
      <p:graphicFrame>
        <p:nvGraphicFramePr>
          <p:cNvPr id="230" name="Google Shape;230;p15"/>
          <p:cNvGraphicFramePr/>
          <p:nvPr>
            <p:extLst>
              <p:ext uri="{D42A27DB-BD31-4B8C-83A1-F6EECF244321}">
                <p14:modId xmlns:p14="http://schemas.microsoft.com/office/powerpoint/2010/main" val="3334678743"/>
              </p:ext>
            </p:extLst>
          </p:nvPr>
        </p:nvGraphicFramePr>
        <p:xfrm>
          <a:off x="525517" y="2953406"/>
          <a:ext cx="7746150" cy="2736900"/>
        </p:xfrm>
        <a:graphic>
          <a:graphicData uri="http://schemas.openxmlformats.org/drawingml/2006/table">
            <a:tbl>
              <a:tblPr firstRow="1" bandRow="1">
                <a:noFill/>
                <a:tableStyleId>{2C0694D5-23FF-45B8-AE9A-F6231222E51B}</a:tableStyleId>
              </a:tblPr>
              <a:tblGrid>
                <a:gridCol w="2582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2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2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7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 u="none" strike="noStrike" cap="none"/>
                        <a:t>MODALIDADE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 u="none" strike="noStrike" cap="none"/>
                        <a:t>QUANTITATIVO 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 u="none" strike="noStrike" cap="none"/>
                        <a:t>PERCENTUAL</a:t>
                      </a:r>
                      <a:endParaRPr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 u="none" strike="noStrike" cap="none"/>
                        <a:t>PRESENCIAL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2000" u="none" strike="noStrike" cap="none" dirty="0"/>
                        <a:t>13</a:t>
                      </a:r>
                      <a:endParaRPr lang="pt-BR" sz="20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 u="none" strike="noStrike" cap="none" dirty="0"/>
                        <a:t>21%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7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 u="none" strike="noStrike" cap="none"/>
                        <a:t>TELETRABALHO INTEGRAL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 u="none" strike="noStrike" cap="none" dirty="0"/>
                        <a:t>14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 u="none" strike="noStrike" cap="none" dirty="0"/>
                        <a:t>23%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7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 u="none" strike="noStrike" cap="none"/>
                        <a:t>TELETRABALHO PARCIAL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 u="none" strike="noStrike" cap="none" dirty="0"/>
                        <a:t>34</a:t>
                      </a:r>
                      <a:endParaRPr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2000" u="none" strike="noStrike" cap="none" dirty="0"/>
                        <a:t>56%</a:t>
                      </a:r>
                      <a:endParaRPr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1"/>
          <p:cNvSpPr txBox="1">
            <a:spLocks noGrp="1"/>
          </p:cNvSpPr>
          <p:nvPr>
            <p:ph type="title"/>
          </p:nvPr>
        </p:nvSpPr>
        <p:spPr>
          <a:xfrm>
            <a:off x="301752" y="228599"/>
            <a:ext cx="8534400" cy="87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</a:pPr>
            <a:r>
              <a:rPr lang="pt-BR" sz="2900" b="1"/>
              <a:t>I Encontro de Monitoramento do PGD/UFPI</a:t>
            </a:r>
            <a:endParaRPr sz="2900" b="1"/>
          </a:p>
        </p:txBody>
      </p:sp>
      <p:sp>
        <p:nvSpPr>
          <p:cNvPr id="236" name="Google Shape;236;p11"/>
          <p:cNvSpPr txBox="1">
            <a:spLocks noGrp="1"/>
          </p:cNvSpPr>
          <p:nvPr>
            <p:ph type="body" idx="1"/>
          </p:nvPr>
        </p:nvSpPr>
        <p:spPr>
          <a:xfrm>
            <a:off x="301752" y="1772816"/>
            <a:ext cx="8503920" cy="4577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457173" lvl="0" indent="-4571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9137"/>
              <a:buFont typeface="Arial"/>
              <a:buChar char="•"/>
            </a:pPr>
            <a:r>
              <a:rPr lang="pt-BR" sz="3200" dirty="0"/>
              <a:t>Realizado pela e para a Comissão do PGD/UFPI, nos dias </a:t>
            </a:r>
            <a:r>
              <a:rPr lang="pt-BR" sz="3200" dirty="0">
                <a:solidFill>
                  <a:srgbClr val="0070C0"/>
                </a:solidFill>
              </a:rPr>
              <a:t>23 e 24/03/2023</a:t>
            </a:r>
            <a:r>
              <a:rPr lang="pt-BR" sz="3200" dirty="0"/>
              <a:t>, presencialmente, no prédio do Anexo do CEAD/UFPI.</a:t>
            </a:r>
            <a:endParaRPr dirty="0"/>
          </a:p>
          <a:p>
            <a:pPr marL="457173" lvl="0" indent="-3375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9137"/>
              <a:buFont typeface="Arial"/>
              <a:buNone/>
            </a:pPr>
            <a:endParaRPr sz="2800" dirty="0"/>
          </a:p>
          <a:p>
            <a:pPr marL="457173" lvl="0" indent="-45717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9137"/>
              <a:buFont typeface="Arial"/>
              <a:buChar char="•"/>
            </a:pPr>
            <a:r>
              <a:rPr lang="pt-BR" sz="3200" dirty="0"/>
              <a:t>Objetivos:</a:t>
            </a:r>
            <a:endParaRPr dirty="0"/>
          </a:p>
          <a:p>
            <a:pPr marL="457173" lvl="0" indent="-3204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9137"/>
              <a:buFont typeface="Arial"/>
              <a:buNone/>
            </a:pPr>
            <a:endParaRPr sz="32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9137"/>
              <a:buNone/>
            </a:pPr>
            <a:r>
              <a:rPr lang="pt-BR" sz="3200" dirty="0"/>
              <a:t>a) revisão e discussão da legislação sobre o PGD;</a:t>
            </a:r>
            <a:endParaRPr dirty="0"/>
          </a:p>
          <a:p>
            <a:pPr marL="514350" lvl="0" indent="-37766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9137"/>
              <a:buNone/>
            </a:pPr>
            <a:endParaRPr sz="32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9137"/>
              <a:buNone/>
            </a:pPr>
            <a:r>
              <a:rPr lang="pt-BR" sz="3200" dirty="0"/>
              <a:t>b) conhecimento e discussão do Ofício 63175/2022-TCU/</a:t>
            </a:r>
            <a:r>
              <a:rPr lang="pt-BR" sz="3200" dirty="0" err="1"/>
              <a:t>Seproc</a:t>
            </a:r>
            <a:r>
              <a:rPr lang="pt-BR" sz="3200" dirty="0"/>
              <a:t>, acerca da implementação do teletrabalho no âmbito do serviço público civil do Poder Executivo Federal;</a:t>
            </a:r>
            <a:endParaRPr dirty="0"/>
          </a:p>
          <a:p>
            <a:pPr marL="514350" lvl="0" indent="-39047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79137"/>
              <a:buNone/>
            </a:pPr>
            <a:endParaRPr sz="2900" dirty="0"/>
          </a:p>
          <a:p>
            <a:pPr marL="274320" lvl="0" indent="-139544" algn="l" rtl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SzPct val="85000"/>
              <a:buNone/>
            </a:pPr>
            <a:endParaRPr sz="2900" dirty="0"/>
          </a:p>
          <a:p>
            <a:pPr marL="457173" lvl="0" indent="-324124" algn="l" rtl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SzPct val="85000"/>
              <a:buFont typeface="Arial"/>
              <a:buNone/>
            </a:pPr>
            <a:endParaRPr sz="2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ívico">
  <a:themeElements>
    <a:clrScheme name="Cívico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1110</Words>
  <Application>Microsoft Office PowerPoint</Application>
  <PresentationFormat>Apresentação na tela (4:3)</PresentationFormat>
  <Paragraphs>100</Paragraphs>
  <Slides>15</Slides>
  <Notes>13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0" baseType="lpstr">
      <vt:lpstr>Arial</vt:lpstr>
      <vt:lpstr>Calibri</vt:lpstr>
      <vt:lpstr>Georgia</vt:lpstr>
      <vt:lpstr>Noto Sans Symbols</vt:lpstr>
      <vt:lpstr>Cívico</vt:lpstr>
      <vt:lpstr>PROGRAMA DE GESTÃO E DESEMPENHO (PGD)</vt:lpstr>
      <vt:lpstr>  UNIVERSIDADE FEDERAL DO PIAUÍ – UFPI CAMPUS MINISTRO PETRÔNIO PORTELLA</vt:lpstr>
      <vt:lpstr>Ações da Comissão após a publicação da Resolução CAD/UFPI n.º 88/2022</vt:lpstr>
      <vt:lpstr>Considerações importantes</vt:lpstr>
      <vt:lpstr>Considerações importantes</vt:lpstr>
      <vt:lpstr>Considerações importantes</vt:lpstr>
      <vt:lpstr>Considerações importantes</vt:lpstr>
      <vt:lpstr>PGD/UFPI em números atuais</vt:lpstr>
      <vt:lpstr>I Encontro de Monitoramento do PGD/UFPI</vt:lpstr>
      <vt:lpstr>I Encontro de Monitoramento do PGD/UFPI</vt:lpstr>
      <vt:lpstr>I Encontro de Monitoramento do PGD/UFPI</vt:lpstr>
      <vt:lpstr>Atuais e próximas ações da Comissão</vt:lpstr>
      <vt:lpstr>Atuais e próximas ações da Comissão</vt:lpstr>
      <vt:lpstr>DADOS PRELIMINARES DAS CONSULTAS</vt:lpstr>
      <vt:lpstr>Próximas ações da Comissão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UNIVERSIDADE FEDERAL DO PIAUÍ – UFPI CAMPUS MINISTRO PETRÔNIO PORTELLA</dc:title>
  <dc:creator>CEAD</dc:creator>
  <cp:lastModifiedBy>Djane Oliveira de Brito</cp:lastModifiedBy>
  <cp:revision>28</cp:revision>
  <dcterms:created xsi:type="dcterms:W3CDTF">2022-07-11T19:02:28Z</dcterms:created>
  <dcterms:modified xsi:type="dcterms:W3CDTF">2023-06-28T19:58:16Z</dcterms:modified>
</cp:coreProperties>
</file>