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84" r:id="rId4"/>
    <p:sldId id="276" r:id="rId5"/>
    <p:sldId id="272" r:id="rId6"/>
    <p:sldId id="273" r:id="rId7"/>
    <p:sldId id="264" r:id="rId8"/>
    <p:sldId id="263" r:id="rId9"/>
    <p:sldId id="283" r:id="rId10"/>
    <p:sldId id="265" r:id="rId11"/>
    <p:sldId id="266" r:id="rId12"/>
    <p:sldId id="267" r:id="rId13"/>
    <p:sldId id="268" r:id="rId14"/>
    <p:sldId id="269" r:id="rId15"/>
    <p:sldId id="270" r:id="rId16"/>
    <p:sldId id="257" r:id="rId17"/>
    <p:sldId id="258" r:id="rId18"/>
    <p:sldId id="259" r:id="rId19"/>
    <p:sldId id="260" r:id="rId20"/>
    <p:sldId id="261" r:id="rId21"/>
    <p:sldId id="262" r:id="rId22"/>
    <p:sldId id="274" r:id="rId23"/>
    <p:sldId id="271" r:id="rId24"/>
    <p:sldId id="277" r:id="rId25"/>
    <p:sldId id="278" r:id="rId26"/>
    <p:sldId id="279" r:id="rId27"/>
  </p:sldIdLst>
  <p:sldSz cx="12192000" cy="6858000"/>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256" autoAdjust="0"/>
  </p:normalViewPr>
  <p:slideViewPr>
    <p:cSldViewPr snapToGrid="0">
      <p:cViewPr varScale="1">
        <p:scale>
          <a:sx n="82" d="100"/>
          <a:sy n="82" d="100"/>
        </p:scale>
        <p:origin x="720"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27" name="PlaceHolder 2"/>
          <p:cNvSpPr>
            <a:spLocks noGrp="1"/>
          </p:cNvSpPr>
          <p:nvPr>
            <p:ph type="body"/>
          </p:nvPr>
        </p:nvSpPr>
        <p:spPr>
          <a:xfrm>
            <a:off x="609480" y="160020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8" name="PlaceHolder 3"/>
          <p:cNvSpPr>
            <a:spLocks noGrp="1"/>
          </p:cNvSpPr>
          <p:nvPr>
            <p:ph type="body"/>
          </p:nvPr>
        </p:nvSpPr>
        <p:spPr>
          <a:xfrm>
            <a:off x="609480" y="396432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30"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1"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2" name="PlaceHolder 4"/>
          <p:cNvSpPr>
            <a:spLocks noGrp="1"/>
          </p:cNvSpPr>
          <p:nvPr>
            <p:ph type="body"/>
          </p:nvPr>
        </p:nvSpPr>
        <p:spPr>
          <a:xfrm>
            <a:off x="623196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3" name="PlaceHolder 5"/>
          <p:cNvSpPr>
            <a:spLocks noGrp="1"/>
          </p:cNvSpPr>
          <p:nvPr>
            <p:ph type="body"/>
          </p:nvPr>
        </p:nvSpPr>
        <p:spPr>
          <a:xfrm>
            <a:off x="60948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35" name="PlaceHolder 2"/>
          <p:cNvSpPr>
            <a:spLocks noGrp="1"/>
          </p:cNvSpPr>
          <p:nvPr>
            <p:ph type="body"/>
          </p:nvPr>
        </p:nvSpPr>
        <p:spPr>
          <a:xfrm>
            <a:off x="60948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6" name="PlaceHolder 3"/>
          <p:cNvSpPr>
            <a:spLocks noGrp="1"/>
          </p:cNvSpPr>
          <p:nvPr>
            <p:ph type="body"/>
          </p:nvPr>
        </p:nvSpPr>
        <p:spPr>
          <a:xfrm>
            <a:off x="431964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7" name="PlaceHolder 4"/>
          <p:cNvSpPr>
            <a:spLocks noGrp="1"/>
          </p:cNvSpPr>
          <p:nvPr>
            <p:ph type="body"/>
          </p:nvPr>
        </p:nvSpPr>
        <p:spPr>
          <a:xfrm>
            <a:off x="802980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8" name="PlaceHolder 5"/>
          <p:cNvSpPr>
            <a:spLocks noGrp="1"/>
          </p:cNvSpPr>
          <p:nvPr>
            <p:ph type="body"/>
          </p:nvPr>
        </p:nvSpPr>
        <p:spPr>
          <a:xfrm>
            <a:off x="802980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39" name="PlaceHolder 6"/>
          <p:cNvSpPr>
            <a:spLocks noGrp="1"/>
          </p:cNvSpPr>
          <p:nvPr>
            <p:ph type="body"/>
          </p:nvPr>
        </p:nvSpPr>
        <p:spPr>
          <a:xfrm>
            <a:off x="431964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40" name="PlaceHolder 7"/>
          <p:cNvSpPr>
            <a:spLocks noGrp="1"/>
          </p:cNvSpPr>
          <p:nvPr>
            <p:ph type="body"/>
          </p:nvPr>
        </p:nvSpPr>
        <p:spPr>
          <a:xfrm>
            <a:off x="60948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609480" y="1600200"/>
            <a:ext cx="10972440" cy="452556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609480" y="1600200"/>
            <a:ext cx="1097244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60948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2" name="PlaceHolder 3"/>
          <p:cNvSpPr>
            <a:spLocks noGrp="1"/>
          </p:cNvSpPr>
          <p:nvPr>
            <p:ph type="body"/>
          </p:nvPr>
        </p:nvSpPr>
        <p:spPr>
          <a:xfrm>
            <a:off x="623196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4680"/>
            <a:ext cx="10972440" cy="529776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7" name="PlaceHolder 3"/>
          <p:cNvSpPr>
            <a:spLocks noGrp="1"/>
          </p:cNvSpPr>
          <p:nvPr>
            <p:ph type="body"/>
          </p:nvPr>
        </p:nvSpPr>
        <p:spPr>
          <a:xfrm>
            <a:off x="60948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8" name="PlaceHolder 4"/>
          <p:cNvSpPr>
            <a:spLocks noGrp="1"/>
          </p:cNvSpPr>
          <p:nvPr>
            <p:ph type="body"/>
          </p:nvPr>
        </p:nvSpPr>
        <p:spPr>
          <a:xfrm>
            <a:off x="623196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 name="PlaceHolder 2"/>
          <p:cNvSpPr>
            <a:spLocks noGrp="1"/>
          </p:cNvSpPr>
          <p:nvPr>
            <p:ph type="subTitle"/>
          </p:nvPr>
        </p:nvSpPr>
        <p:spPr>
          <a:xfrm>
            <a:off x="609480" y="1600200"/>
            <a:ext cx="10972440" cy="452556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60948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1"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2" name="PlaceHolder 4"/>
          <p:cNvSpPr>
            <a:spLocks noGrp="1"/>
          </p:cNvSpPr>
          <p:nvPr>
            <p:ph type="body"/>
          </p:nvPr>
        </p:nvSpPr>
        <p:spPr>
          <a:xfrm>
            <a:off x="623196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5"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6" name="PlaceHolder 4"/>
          <p:cNvSpPr>
            <a:spLocks noGrp="1"/>
          </p:cNvSpPr>
          <p:nvPr>
            <p:ph type="body"/>
          </p:nvPr>
        </p:nvSpPr>
        <p:spPr>
          <a:xfrm>
            <a:off x="609480" y="396432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609480" y="160020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9" name="PlaceHolder 3"/>
          <p:cNvSpPr>
            <a:spLocks noGrp="1"/>
          </p:cNvSpPr>
          <p:nvPr>
            <p:ph type="body"/>
          </p:nvPr>
        </p:nvSpPr>
        <p:spPr>
          <a:xfrm>
            <a:off x="609480" y="396432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2"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3" name="PlaceHolder 4"/>
          <p:cNvSpPr>
            <a:spLocks noGrp="1"/>
          </p:cNvSpPr>
          <p:nvPr>
            <p:ph type="body"/>
          </p:nvPr>
        </p:nvSpPr>
        <p:spPr>
          <a:xfrm>
            <a:off x="623196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4" name="PlaceHolder 5"/>
          <p:cNvSpPr>
            <a:spLocks noGrp="1"/>
          </p:cNvSpPr>
          <p:nvPr>
            <p:ph type="body"/>
          </p:nvPr>
        </p:nvSpPr>
        <p:spPr>
          <a:xfrm>
            <a:off x="60948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60948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7" name="PlaceHolder 3"/>
          <p:cNvSpPr>
            <a:spLocks noGrp="1"/>
          </p:cNvSpPr>
          <p:nvPr>
            <p:ph type="body"/>
          </p:nvPr>
        </p:nvSpPr>
        <p:spPr>
          <a:xfrm>
            <a:off x="431964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8" name="PlaceHolder 4"/>
          <p:cNvSpPr>
            <a:spLocks noGrp="1"/>
          </p:cNvSpPr>
          <p:nvPr>
            <p:ph type="body"/>
          </p:nvPr>
        </p:nvSpPr>
        <p:spPr>
          <a:xfrm>
            <a:off x="8029800" y="160020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9" name="PlaceHolder 5"/>
          <p:cNvSpPr>
            <a:spLocks noGrp="1"/>
          </p:cNvSpPr>
          <p:nvPr>
            <p:ph type="body"/>
          </p:nvPr>
        </p:nvSpPr>
        <p:spPr>
          <a:xfrm>
            <a:off x="802980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0" name="PlaceHolder 6"/>
          <p:cNvSpPr>
            <a:spLocks noGrp="1"/>
          </p:cNvSpPr>
          <p:nvPr>
            <p:ph type="body"/>
          </p:nvPr>
        </p:nvSpPr>
        <p:spPr>
          <a:xfrm>
            <a:off x="431964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1" name="PlaceHolder 7"/>
          <p:cNvSpPr>
            <a:spLocks noGrp="1"/>
          </p:cNvSpPr>
          <p:nvPr>
            <p:ph type="body"/>
          </p:nvPr>
        </p:nvSpPr>
        <p:spPr>
          <a:xfrm>
            <a:off x="609480" y="3964320"/>
            <a:ext cx="35330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8" name="PlaceHolder 2"/>
          <p:cNvSpPr>
            <a:spLocks noGrp="1"/>
          </p:cNvSpPr>
          <p:nvPr>
            <p:ph type="body"/>
          </p:nvPr>
        </p:nvSpPr>
        <p:spPr>
          <a:xfrm>
            <a:off x="609480" y="1600200"/>
            <a:ext cx="1097244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10" name="PlaceHolder 2"/>
          <p:cNvSpPr>
            <a:spLocks noGrp="1"/>
          </p:cNvSpPr>
          <p:nvPr>
            <p:ph type="body"/>
          </p:nvPr>
        </p:nvSpPr>
        <p:spPr>
          <a:xfrm>
            <a:off x="60948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1" name="PlaceHolder 3"/>
          <p:cNvSpPr>
            <a:spLocks noGrp="1"/>
          </p:cNvSpPr>
          <p:nvPr>
            <p:ph type="body"/>
          </p:nvPr>
        </p:nvSpPr>
        <p:spPr>
          <a:xfrm>
            <a:off x="623196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4680"/>
            <a:ext cx="10972440" cy="5297760"/>
          </a:xfrm>
          <a:prstGeom prst="rect">
            <a:avLst/>
          </a:prstGeom>
        </p:spPr>
        <p:txBody>
          <a:bodyPr lIns="0" tIns="0" rIns="0" bIns="0" anchor="ct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15"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6" name="PlaceHolder 3"/>
          <p:cNvSpPr>
            <a:spLocks noGrp="1"/>
          </p:cNvSpPr>
          <p:nvPr>
            <p:ph type="body"/>
          </p:nvPr>
        </p:nvSpPr>
        <p:spPr>
          <a:xfrm>
            <a:off x="60948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17" name="PlaceHolder 4"/>
          <p:cNvSpPr>
            <a:spLocks noGrp="1"/>
          </p:cNvSpPr>
          <p:nvPr>
            <p:ph type="body"/>
          </p:nvPr>
        </p:nvSpPr>
        <p:spPr>
          <a:xfrm>
            <a:off x="623196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19" name="PlaceHolder 2"/>
          <p:cNvSpPr>
            <a:spLocks noGrp="1"/>
          </p:cNvSpPr>
          <p:nvPr>
            <p:ph type="body"/>
          </p:nvPr>
        </p:nvSpPr>
        <p:spPr>
          <a:xfrm>
            <a:off x="609480" y="1600200"/>
            <a:ext cx="535428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0"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1" name="PlaceHolder 4"/>
          <p:cNvSpPr>
            <a:spLocks noGrp="1"/>
          </p:cNvSpPr>
          <p:nvPr>
            <p:ph type="body"/>
          </p:nvPr>
        </p:nvSpPr>
        <p:spPr>
          <a:xfrm>
            <a:off x="6231960" y="396432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4680"/>
            <a:ext cx="10972440" cy="1142640"/>
          </a:xfrm>
          <a:prstGeom prst="rect">
            <a:avLst/>
          </a:prstGeom>
        </p:spPr>
        <p:txBody>
          <a:bodyPr lIns="0" tIns="0" rIns="0" bIns="0" anchor="ctr"/>
          <a:lstStyle/>
          <a:p>
            <a:endParaRPr lang="en-US" sz="1800" b="0" strike="noStrike" spc="-1">
              <a:solidFill>
                <a:srgbClr val="000000"/>
              </a:solidFill>
              <a:latin typeface="Calibri"/>
            </a:endParaRPr>
          </a:p>
        </p:txBody>
      </p:sp>
      <p:sp>
        <p:nvSpPr>
          <p:cNvPr id="23" name="PlaceHolder 2"/>
          <p:cNvSpPr>
            <a:spLocks noGrp="1"/>
          </p:cNvSpPr>
          <p:nvPr>
            <p:ph type="body"/>
          </p:nvPr>
        </p:nvSpPr>
        <p:spPr>
          <a:xfrm>
            <a:off x="60948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4" name="PlaceHolder 3"/>
          <p:cNvSpPr>
            <a:spLocks noGrp="1"/>
          </p:cNvSpPr>
          <p:nvPr>
            <p:ph type="body"/>
          </p:nvPr>
        </p:nvSpPr>
        <p:spPr>
          <a:xfrm>
            <a:off x="6231960" y="1600200"/>
            <a:ext cx="535428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25" name="PlaceHolder 4"/>
          <p:cNvSpPr>
            <a:spLocks noGrp="1"/>
          </p:cNvSpPr>
          <p:nvPr>
            <p:ph type="body"/>
          </p:nvPr>
        </p:nvSpPr>
        <p:spPr>
          <a:xfrm>
            <a:off x="609480" y="3964320"/>
            <a:ext cx="109724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914400" y="2130480"/>
            <a:ext cx="10362960" cy="1469520"/>
          </a:xfrm>
          <a:prstGeom prst="rect">
            <a:avLst/>
          </a:prstGeom>
        </p:spPr>
        <p:txBody>
          <a:bodyPr anchor="ctr"/>
          <a:lstStyle/>
          <a:p>
            <a:pPr algn="ctr">
              <a:lnSpc>
                <a:spcPct val="100000"/>
              </a:lnSpc>
            </a:pPr>
            <a:r>
              <a:rPr lang="en-US" sz="4400" b="0" strike="noStrike" spc="-1">
                <a:solidFill>
                  <a:srgbClr val="000000"/>
                </a:solidFill>
                <a:latin typeface="Calibri"/>
              </a:rPr>
              <a:t>Clique para editar o título mestre</a:t>
            </a:r>
          </a:p>
        </p:txBody>
      </p:sp>
      <p:sp>
        <p:nvSpPr>
          <p:cNvPr id="6" name="PlaceHolder 2"/>
          <p:cNvSpPr>
            <a:spLocks noGrp="1"/>
          </p:cNvSpPr>
          <p:nvPr>
            <p:ph type="dt"/>
          </p:nvPr>
        </p:nvSpPr>
        <p:spPr>
          <a:xfrm>
            <a:off x="609480" y="6356520"/>
            <a:ext cx="2844360" cy="364680"/>
          </a:xfrm>
          <a:prstGeom prst="rect">
            <a:avLst/>
          </a:prstGeom>
        </p:spPr>
        <p:txBody>
          <a:bodyPr anchor="ctr"/>
          <a:lstStyle/>
          <a:p>
            <a:pPr>
              <a:lnSpc>
                <a:spcPct val="100000"/>
              </a:lnSpc>
            </a:pPr>
            <a:fld id="{659F1549-63A2-4C1F-86E0-1D77CE7575C4}" type="datetime">
              <a:rPr lang="pt-BR" sz="1200" b="0" strike="noStrike" spc="-1">
                <a:solidFill>
                  <a:srgbClr val="8B8B8B"/>
                </a:solidFill>
                <a:latin typeface="Calibri"/>
              </a:rPr>
              <a:t>15/06/2022</a:t>
            </a:fld>
            <a:endParaRPr lang="pt-BR" sz="1200" b="0" strike="noStrike" spc="-1">
              <a:latin typeface="Times New Roman"/>
            </a:endParaRPr>
          </a:p>
        </p:txBody>
      </p:sp>
      <p:sp>
        <p:nvSpPr>
          <p:cNvPr id="2" name="PlaceHolder 3"/>
          <p:cNvSpPr>
            <a:spLocks noGrp="1"/>
          </p:cNvSpPr>
          <p:nvPr>
            <p:ph type="ftr"/>
          </p:nvPr>
        </p:nvSpPr>
        <p:spPr>
          <a:xfrm>
            <a:off x="4165560" y="6356520"/>
            <a:ext cx="3860280" cy="364680"/>
          </a:xfrm>
          <a:prstGeom prst="rect">
            <a:avLst/>
          </a:prstGeom>
        </p:spPr>
        <p:txBody>
          <a:bodyPr anchor="ctr"/>
          <a:lstStyle/>
          <a:p>
            <a:endParaRPr lang="pt-BR" sz="2400" b="0" strike="noStrike" spc="-1">
              <a:latin typeface="Times New Roman"/>
            </a:endParaRPr>
          </a:p>
        </p:txBody>
      </p:sp>
      <p:sp>
        <p:nvSpPr>
          <p:cNvPr id="3" name="PlaceHolder 4"/>
          <p:cNvSpPr>
            <a:spLocks noGrp="1"/>
          </p:cNvSpPr>
          <p:nvPr>
            <p:ph type="sldNum"/>
          </p:nvPr>
        </p:nvSpPr>
        <p:spPr>
          <a:xfrm>
            <a:off x="8737560" y="6356520"/>
            <a:ext cx="2844360" cy="364680"/>
          </a:xfrm>
          <a:prstGeom prst="rect">
            <a:avLst/>
          </a:prstGeom>
        </p:spPr>
        <p:txBody>
          <a:bodyPr anchor="ctr"/>
          <a:lstStyle/>
          <a:p>
            <a:pPr algn="r">
              <a:lnSpc>
                <a:spcPct val="100000"/>
              </a:lnSpc>
            </a:pPr>
            <a:fld id="{AB00B96F-6DF0-45EA-82CB-C0FA7D787B5B}" type="slidenum">
              <a:rPr lang="pt-BR" sz="1200" b="0" strike="noStrike" spc="-1">
                <a:solidFill>
                  <a:srgbClr val="8B8B8B"/>
                </a:solidFill>
                <a:latin typeface="Calibri"/>
              </a:rPr>
              <a:t>‹nº›</a:t>
            </a:fld>
            <a:endParaRPr lang="pt-BR"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solidFill>
                  <a:srgbClr val="000000"/>
                </a:solidFill>
                <a:latin typeface="Calibri"/>
              </a:rPr>
              <a:t>Clique para editar o formato do texto da estrutura de tópicos</a:t>
            </a:r>
          </a:p>
          <a:p>
            <a:pPr marL="864000" lvl="1" indent="-324000">
              <a:spcBef>
                <a:spcPts val="1134"/>
              </a:spcBef>
              <a:buClr>
                <a:srgbClr val="000000"/>
              </a:buClr>
              <a:buSzPct val="75000"/>
              <a:buFont typeface="Symbol" charset="2"/>
              <a:buChar char=""/>
            </a:pPr>
            <a:r>
              <a:rPr lang="en-US" sz="2400" b="0" strike="noStrike" spc="-1">
                <a:solidFill>
                  <a:srgbClr val="000000"/>
                </a:solidFill>
                <a:latin typeface="Calibri"/>
              </a:rPr>
              <a:t>2.º nível da estrutura de tópicos</a:t>
            </a:r>
          </a:p>
          <a:p>
            <a:pPr marL="1296000" lvl="2" indent="-288000">
              <a:spcBef>
                <a:spcPts val="850"/>
              </a:spcBef>
              <a:buClr>
                <a:srgbClr val="000000"/>
              </a:buClr>
              <a:buSzPct val="45000"/>
              <a:buFont typeface="Wingdings" charset="2"/>
              <a:buChar char=""/>
            </a:pPr>
            <a:r>
              <a:rPr lang="en-US" sz="2000" b="0" strike="noStrike" spc="-1">
                <a:solidFill>
                  <a:srgbClr val="000000"/>
                </a:solidFill>
                <a:latin typeface="Calibri"/>
              </a:rPr>
              <a:t>3.º nível da estrutura de tópicos</a:t>
            </a:r>
          </a:p>
          <a:p>
            <a:pPr marL="1728000" lvl="3" indent="-216000">
              <a:spcBef>
                <a:spcPts val="567"/>
              </a:spcBef>
              <a:buClr>
                <a:srgbClr val="000000"/>
              </a:buClr>
              <a:buSzPct val="75000"/>
              <a:buFont typeface="Symbol" charset="2"/>
              <a:buChar char=""/>
            </a:pPr>
            <a:r>
              <a:rPr lang="en-US" sz="2000" b="0" strike="noStrike" spc="-1">
                <a:solidFill>
                  <a:srgbClr val="000000"/>
                </a:solidFill>
                <a:latin typeface="Calibri"/>
              </a:rPr>
              <a:t>4.º nível da estrutura de tópicos</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alibri"/>
              </a:rPr>
              <a:t>5.º nível da estrutura de tópicos</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alibri"/>
              </a:rPr>
              <a:t>6.º nível da estrutura de tópicos</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alibri"/>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4680"/>
            <a:ext cx="10972440" cy="1142640"/>
          </a:xfrm>
          <a:prstGeom prst="rect">
            <a:avLst/>
          </a:prstGeom>
        </p:spPr>
        <p:txBody>
          <a:bodyPr anchor="ctr"/>
          <a:lstStyle/>
          <a:p>
            <a:pPr algn="ctr">
              <a:lnSpc>
                <a:spcPct val="100000"/>
              </a:lnSpc>
            </a:pPr>
            <a:r>
              <a:rPr lang="en-US" sz="4400" b="0" strike="noStrike" spc="-1">
                <a:solidFill>
                  <a:srgbClr val="000000"/>
                </a:solidFill>
                <a:latin typeface="Calibri"/>
              </a:rPr>
              <a:t>Clique para editar o título mestre</a:t>
            </a:r>
          </a:p>
        </p:txBody>
      </p:sp>
      <p:sp>
        <p:nvSpPr>
          <p:cNvPr id="42" name="PlaceHolder 2"/>
          <p:cNvSpPr>
            <a:spLocks noGrp="1"/>
          </p:cNvSpPr>
          <p:nvPr>
            <p:ph type="body"/>
          </p:nvPr>
        </p:nvSpPr>
        <p:spPr>
          <a:xfrm>
            <a:off x="609480" y="1600200"/>
            <a:ext cx="10972440" cy="4525560"/>
          </a:xfrm>
          <a:prstGeom prst="rect">
            <a:avLst/>
          </a:prstGeom>
        </p:spPr>
        <p:txBody>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Clique para editar o texto mestre</a:t>
            </a:r>
          </a:p>
          <a:p>
            <a:pPr marL="743040" lvl="1" indent="-285480">
              <a:lnSpc>
                <a:spcPct val="100000"/>
              </a:lnSpc>
              <a:spcBef>
                <a:spcPts val="561"/>
              </a:spcBef>
              <a:buClr>
                <a:srgbClr val="000000"/>
              </a:buClr>
              <a:buFont typeface="Arial"/>
              <a:buChar char="–"/>
            </a:pPr>
            <a:r>
              <a:rPr lang="en-US" sz="2800" b="0" strike="noStrike" spc="-1">
                <a:solidFill>
                  <a:srgbClr val="000000"/>
                </a:solidFill>
                <a:latin typeface="Calibri"/>
              </a:rPr>
              <a:t>Segundo nível</a:t>
            </a:r>
          </a:p>
          <a:p>
            <a:pPr marL="1143000" lvl="2" indent="-228240">
              <a:lnSpc>
                <a:spcPct val="100000"/>
              </a:lnSpc>
              <a:spcBef>
                <a:spcPts val="479"/>
              </a:spcBef>
              <a:buClr>
                <a:srgbClr val="000000"/>
              </a:buClr>
              <a:buFont typeface="Arial"/>
              <a:buChar char="•"/>
            </a:pPr>
            <a:r>
              <a:rPr lang="en-US" sz="2400" b="0" strike="noStrike" spc="-1">
                <a:solidFill>
                  <a:srgbClr val="000000"/>
                </a:solidFill>
                <a:latin typeface="Calibri"/>
              </a:rPr>
              <a:t>Terceiro nível</a:t>
            </a:r>
          </a:p>
          <a:p>
            <a:pPr marL="1600200" lvl="3" indent="-228240">
              <a:lnSpc>
                <a:spcPct val="100000"/>
              </a:lnSpc>
              <a:spcBef>
                <a:spcPts val="400"/>
              </a:spcBef>
              <a:buClr>
                <a:srgbClr val="000000"/>
              </a:buClr>
              <a:buFont typeface="Arial"/>
              <a:buChar char="–"/>
            </a:pPr>
            <a:r>
              <a:rPr lang="en-US" sz="2000" b="0" strike="noStrike" spc="-1">
                <a:solidFill>
                  <a:srgbClr val="000000"/>
                </a:solidFill>
                <a:latin typeface="Calibri"/>
              </a:rPr>
              <a:t>Quarto nível</a:t>
            </a:r>
          </a:p>
          <a:p>
            <a:pPr marL="2057400" lvl="4" indent="-228240">
              <a:lnSpc>
                <a:spcPct val="100000"/>
              </a:lnSpc>
              <a:spcBef>
                <a:spcPts val="400"/>
              </a:spcBef>
              <a:buClr>
                <a:srgbClr val="000000"/>
              </a:buClr>
              <a:buFont typeface="Arial"/>
              <a:buChar char="»"/>
            </a:pPr>
            <a:r>
              <a:rPr lang="en-US" sz="2000" b="0" strike="noStrike" spc="-1">
                <a:solidFill>
                  <a:srgbClr val="000000"/>
                </a:solidFill>
                <a:latin typeface="Calibri"/>
              </a:rPr>
              <a:t>Quinto nível</a:t>
            </a:r>
          </a:p>
        </p:txBody>
      </p:sp>
      <p:sp>
        <p:nvSpPr>
          <p:cNvPr id="43" name="PlaceHolder 3"/>
          <p:cNvSpPr>
            <a:spLocks noGrp="1"/>
          </p:cNvSpPr>
          <p:nvPr>
            <p:ph type="dt"/>
          </p:nvPr>
        </p:nvSpPr>
        <p:spPr>
          <a:xfrm>
            <a:off x="609480" y="6356520"/>
            <a:ext cx="2844360" cy="364680"/>
          </a:xfrm>
          <a:prstGeom prst="rect">
            <a:avLst/>
          </a:prstGeom>
        </p:spPr>
        <p:txBody>
          <a:bodyPr anchor="ctr"/>
          <a:lstStyle/>
          <a:p>
            <a:pPr>
              <a:lnSpc>
                <a:spcPct val="100000"/>
              </a:lnSpc>
            </a:pPr>
            <a:fld id="{56F06F15-37FE-43A8-8293-8F71FC807C7F}" type="datetime">
              <a:rPr lang="pt-BR" sz="1200" b="0" strike="noStrike" spc="-1">
                <a:solidFill>
                  <a:srgbClr val="8B8B8B"/>
                </a:solidFill>
                <a:latin typeface="Calibri"/>
              </a:rPr>
              <a:t>15/06/2022</a:t>
            </a:fld>
            <a:endParaRPr lang="pt-BR" sz="1200" b="0" strike="noStrike" spc="-1">
              <a:latin typeface="Times New Roman"/>
            </a:endParaRPr>
          </a:p>
        </p:txBody>
      </p:sp>
      <p:sp>
        <p:nvSpPr>
          <p:cNvPr id="44" name="PlaceHolder 4"/>
          <p:cNvSpPr>
            <a:spLocks noGrp="1"/>
          </p:cNvSpPr>
          <p:nvPr>
            <p:ph type="ftr"/>
          </p:nvPr>
        </p:nvSpPr>
        <p:spPr>
          <a:xfrm>
            <a:off x="4165560" y="6356520"/>
            <a:ext cx="3860280" cy="364680"/>
          </a:xfrm>
          <a:prstGeom prst="rect">
            <a:avLst/>
          </a:prstGeom>
        </p:spPr>
        <p:txBody>
          <a:bodyPr anchor="ctr"/>
          <a:lstStyle/>
          <a:p>
            <a:endParaRPr lang="pt-BR" sz="2400" b="0" strike="noStrike" spc="-1">
              <a:latin typeface="Times New Roman"/>
            </a:endParaRPr>
          </a:p>
        </p:txBody>
      </p:sp>
      <p:sp>
        <p:nvSpPr>
          <p:cNvPr id="45" name="PlaceHolder 5"/>
          <p:cNvSpPr>
            <a:spLocks noGrp="1"/>
          </p:cNvSpPr>
          <p:nvPr>
            <p:ph type="sldNum"/>
          </p:nvPr>
        </p:nvSpPr>
        <p:spPr>
          <a:xfrm>
            <a:off x="8737560" y="6356520"/>
            <a:ext cx="2844360" cy="364680"/>
          </a:xfrm>
          <a:prstGeom prst="rect">
            <a:avLst/>
          </a:prstGeom>
        </p:spPr>
        <p:txBody>
          <a:bodyPr anchor="ctr"/>
          <a:lstStyle/>
          <a:p>
            <a:pPr algn="r">
              <a:lnSpc>
                <a:spcPct val="100000"/>
              </a:lnSpc>
            </a:pPr>
            <a:fld id="{0EB34F96-B2CF-4867-A2FE-469C0CB5B844}" type="slidenum">
              <a:rPr lang="pt-BR" sz="1200" b="0" strike="noStrike" spc="-1">
                <a:solidFill>
                  <a:srgbClr val="8B8B8B"/>
                </a:solidFill>
                <a:latin typeface="Calibri"/>
              </a:rPr>
              <a:t>‹nº›</a:t>
            </a:fld>
            <a:endParaRPr lang="pt-BR"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ufpi.br/arquivos_download/arquivos/drh/tabela%20valores%20beneficio.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mailto:protocologeral@ufpi.edu.br"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protocologeral@ufpi.edu.br"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hyperlink" Target="mailto:cas@ufpi.edu.br" TargetMode="Externa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mailto:protocologeral@ufpi.edu.br"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mailto:protologeral@ufpi.edu.br"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2432880" y="605160"/>
            <a:ext cx="8161200" cy="1059840"/>
          </a:xfrm>
          <a:prstGeom prst="rect">
            <a:avLst/>
          </a:prstGeom>
          <a:noFill/>
          <a:ln>
            <a:noFill/>
          </a:ln>
        </p:spPr>
        <p:txBody>
          <a:bodyPr/>
          <a:lstStyle/>
          <a:p>
            <a:pPr>
              <a:lnSpc>
                <a:spcPct val="100000"/>
              </a:lnSpc>
              <a:spcBef>
                <a:spcPts val="601"/>
              </a:spcBef>
            </a:pPr>
            <a:r>
              <a:rPr lang="pt-BR" sz="1600" b="1" strike="noStrike" spc="-1">
                <a:solidFill>
                  <a:srgbClr val="000000"/>
                </a:solidFill>
                <a:latin typeface="Agency FB"/>
              </a:rPr>
              <a:t>UNIVERSIDADE FEDERAL DO PIAUÍ</a:t>
            </a:r>
            <a:endParaRPr lang="pt-BR" sz="1600" b="0" strike="noStrike" spc="-1">
              <a:latin typeface="Arial"/>
            </a:endParaRPr>
          </a:p>
          <a:p>
            <a:pPr>
              <a:lnSpc>
                <a:spcPct val="100000"/>
              </a:lnSpc>
              <a:spcBef>
                <a:spcPts val="601"/>
              </a:spcBef>
            </a:pPr>
            <a:r>
              <a:rPr lang="pt-BR" sz="1600" b="1" strike="noStrike" spc="-1">
                <a:solidFill>
                  <a:srgbClr val="000000"/>
                </a:solidFill>
                <a:latin typeface="Agency FB"/>
              </a:rPr>
              <a:t>SUPERINTENDÊNCIA DE RECURSOS HUMANOS</a:t>
            </a:r>
            <a:endParaRPr lang="pt-BR" sz="1600" b="0" strike="noStrike" spc="-1">
              <a:latin typeface="Arial"/>
            </a:endParaRPr>
          </a:p>
          <a:p>
            <a:pPr>
              <a:lnSpc>
                <a:spcPct val="100000"/>
              </a:lnSpc>
              <a:spcBef>
                <a:spcPts val="601"/>
              </a:spcBef>
            </a:pPr>
            <a:r>
              <a:rPr lang="pt-BR" sz="1600" b="1" strike="noStrike" spc="-1">
                <a:solidFill>
                  <a:srgbClr val="000000"/>
                </a:solidFill>
                <a:latin typeface="Agency FB"/>
              </a:rPr>
              <a:t>COORDENAÇÃO DE ATENÇÃO AO SERVIDOR</a:t>
            </a:r>
            <a:endParaRPr lang="pt-BR" sz="1600" b="0" strike="noStrike" spc="-1">
              <a:latin typeface="Arial"/>
            </a:endParaRPr>
          </a:p>
          <a:p>
            <a:pPr>
              <a:lnSpc>
                <a:spcPct val="100000"/>
              </a:lnSpc>
              <a:spcBef>
                <a:spcPts val="601"/>
              </a:spcBef>
            </a:pPr>
            <a:endParaRPr lang="pt-BR" sz="1600" b="0" strike="noStrike" spc="-1">
              <a:latin typeface="Arial"/>
            </a:endParaRPr>
          </a:p>
        </p:txBody>
      </p:sp>
      <p:pic>
        <p:nvPicPr>
          <p:cNvPr id="83" name="Picture 2"/>
          <p:cNvPicPr/>
          <p:nvPr/>
        </p:nvPicPr>
        <p:blipFill>
          <a:blip r:embed="rId2"/>
          <a:stretch/>
        </p:blipFill>
        <p:spPr>
          <a:xfrm>
            <a:off x="1414800" y="418680"/>
            <a:ext cx="898920" cy="1246680"/>
          </a:xfrm>
          <a:prstGeom prst="rect">
            <a:avLst/>
          </a:prstGeom>
          <a:ln>
            <a:solidFill>
              <a:srgbClr val="FFFFFF"/>
            </a:solidFill>
          </a:ln>
        </p:spPr>
      </p:pic>
      <p:sp>
        <p:nvSpPr>
          <p:cNvPr id="84" name="CustomShape 2"/>
          <p:cNvSpPr/>
          <p:nvPr/>
        </p:nvSpPr>
        <p:spPr>
          <a:xfrm>
            <a:off x="1414800" y="3003120"/>
            <a:ext cx="9298800" cy="91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5400" b="1" strike="noStrike" spc="-1">
                <a:solidFill>
                  <a:srgbClr val="002060"/>
                </a:solidFill>
                <a:latin typeface="Agency FB"/>
              </a:rPr>
              <a:t>ORIENTAÇÕES GERAIS</a:t>
            </a:r>
            <a:endParaRPr lang="pt-BR" sz="5400" b="0" strike="noStrike" spc="-1">
              <a:latin typeface="Arial"/>
            </a:endParaRPr>
          </a:p>
        </p:txBody>
      </p:sp>
      <p:sp>
        <p:nvSpPr>
          <p:cNvPr id="85" name="CustomShape 3"/>
          <p:cNvSpPr/>
          <p:nvPr/>
        </p:nvSpPr>
        <p:spPr>
          <a:xfrm>
            <a:off x="1414800" y="4776120"/>
            <a:ext cx="9298800" cy="45612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718200" y="2040840"/>
            <a:ext cx="10985760" cy="4201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3000" b="0" strike="noStrike" spc="-1" dirty="0">
                <a:solidFill>
                  <a:srgbClr val="000000"/>
                </a:solidFill>
                <a:latin typeface="Agency FB" panose="020B0503020202020204" pitchFamily="34" charset="0"/>
              </a:rPr>
              <a:t>Benefício concedido ao servidor para auxiliar nas despesas pré-escolares com filhos ou dependentes entre 0 e 5 anos de idade. Atualmente no valor de R$ 321,00</a:t>
            </a:r>
            <a:endParaRPr lang="pt-BR" sz="3000" b="0" strike="noStrike" spc="-1" dirty="0">
              <a:latin typeface="Agency FB" panose="020B0503020202020204" pitchFamily="34" charset="0"/>
            </a:endParaRPr>
          </a:p>
          <a:p>
            <a:pPr>
              <a:lnSpc>
                <a:spcPct val="100000"/>
              </a:lnSpc>
            </a:pPr>
            <a:endParaRPr lang="pt-BR" sz="3000" b="0" strike="noStrike" spc="-1" dirty="0">
              <a:latin typeface="Agency FB" panose="020B0503020202020204" pitchFamily="34" charset="0"/>
            </a:endParaRPr>
          </a:p>
          <a:p>
            <a:r>
              <a:rPr lang="pt-BR" sz="3000" b="1" strike="noStrike" spc="-1" dirty="0">
                <a:solidFill>
                  <a:srgbClr val="000000"/>
                </a:solidFill>
                <a:latin typeface="Agency FB" panose="020B0503020202020204" pitchFamily="34" charset="0"/>
              </a:rPr>
              <a:t>Como requerer</a:t>
            </a:r>
            <a:r>
              <a:rPr lang="pt-BR" sz="3000" b="0" strike="noStrike" spc="-1" dirty="0">
                <a:solidFill>
                  <a:srgbClr val="000000"/>
                </a:solidFill>
                <a:latin typeface="Agency FB" panose="020B0503020202020204" pitchFamily="34" charset="0"/>
              </a:rPr>
              <a:t>: </a:t>
            </a:r>
            <a:r>
              <a:rPr lang="pt-BR" sz="3000" dirty="0">
                <a:latin typeface="Agency FB" panose="020B0503020202020204" pitchFamily="34" charset="0"/>
              </a:rPr>
              <a:t>Tem a opção a ser marcada na solicitação do cadastro do dependente na situação de filho. </a:t>
            </a:r>
          </a:p>
        </p:txBody>
      </p:sp>
      <p:sp>
        <p:nvSpPr>
          <p:cNvPr id="122" name="CustomShape 2"/>
          <p:cNvSpPr/>
          <p:nvPr/>
        </p:nvSpPr>
        <p:spPr>
          <a:xfrm>
            <a:off x="3458520" y="235800"/>
            <a:ext cx="490860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Auxílio Pré Escolar</a:t>
            </a:r>
            <a:endParaRPr lang="pt-BR" sz="4400" b="0" strike="noStrike" spc="-1">
              <a:latin typeface="Arial"/>
            </a:endParaRPr>
          </a:p>
        </p:txBody>
      </p:sp>
      <p:sp>
        <p:nvSpPr>
          <p:cNvPr id="123" name="Line 3"/>
          <p:cNvSpPr/>
          <p:nvPr/>
        </p:nvSpPr>
        <p:spPr>
          <a:xfrm flipH="1">
            <a:off x="498600" y="659160"/>
            <a:ext cx="354204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24"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137106119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anim calcmode="lin" valueType="num">
                                      <p:cBhvr additive="repl">
                                        <p:cTn id="7" dur="500" fill="hold"/>
                                        <p:tgtEl>
                                          <p:spTgt spid="122"/>
                                        </p:tgtEl>
                                        <p:attrNameLst>
                                          <p:attrName/>
                                        </p:attrNameLst>
                                      </p:cBhvr>
                                      <p:tavLst>
                                        <p:tav tm="0">
                                          <p:val>
                                            <p:boolVal val="0"/>
                                          </p:val>
                                        </p:tav>
                                        <p:tav tm="100000">
                                          <p:val>
                                            <p:strVal val="#ppt_w"/>
                                          </p:val>
                                        </p:tav>
                                      </p:tavLst>
                                    </p:anim>
                                    <p:anim calcmode="lin" valueType="num">
                                      <p:cBhvr additive="repl">
                                        <p:cTn id="8" dur="500" fill="hold"/>
                                        <p:tgtEl>
                                          <p:spTgt spid="122"/>
                                        </p:tgtEl>
                                        <p:attrNameLst>
                                          <p:attrName/>
                                        </p:attrNameLst>
                                      </p:cBhvr>
                                      <p:tavLst>
                                        <p:tav tm="0">
                                          <p:val>
                                            <p:boolVal val="0"/>
                                          </p:val>
                                        </p:tav>
                                        <p:tav tm="100000">
                                          <p:val>
                                            <p:strVal val="#ppt_h"/>
                                          </p:val>
                                        </p:tav>
                                      </p:tavLst>
                                    </p:anim>
                                    <p:animEffect transition="in" filter="fade">
                                      <p:cBhvr additive="repl">
                                        <p:cTn id="9" dur="500"/>
                                        <p:tgtEl>
                                          <p:spTgt spid="122"/>
                                        </p:tgtEl>
                                      </p:cBhvr>
                                    </p:animEffect>
                                  </p:childTnLst>
                                </p:cTn>
                              </p:par>
                              <p:par>
                                <p:cTn id="10" presetID="53" presetClass="entr" presetSubtype="16" fill="hold" nodeType="withEffect">
                                  <p:stCondLst>
                                    <p:cond delay="0"/>
                                  </p:stCondLst>
                                  <p:childTnLst>
                                    <p:set>
                                      <p:cBhvr>
                                        <p:cTn id="11" dur="1" fill="hold">
                                          <p:stCondLst>
                                            <p:cond delay="0"/>
                                          </p:stCondLst>
                                        </p:cTn>
                                        <p:tgtEl>
                                          <p:spTgt spid="123"/>
                                        </p:tgtEl>
                                        <p:attrNameLst>
                                          <p:attrName>style.visibility</p:attrName>
                                        </p:attrNameLst>
                                      </p:cBhvr>
                                      <p:to>
                                        <p:strVal val="visible"/>
                                      </p:to>
                                    </p:set>
                                    <p:anim calcmode="lin" valueType="num">
                                      <p:cBhvr additive="repl">
                                        <p:cTn id="12" dur="500" fill="hold"/>
                                        <p:tgtEl>
                                          <p:spTgt spid="123"/>
                                        </p:tgtEl>
                                        <p:attrNameLst>
                                          <p:attrName/>
                                        </p:attrNameLst>
                                      </p:cBhvr>
                                      <p:tavLst>
                                        <p:tav tm="0">
                                          <p:val>
                                            <p:boolVal val="0"/>
                                          </p:val>
                                        </p:tav>
                                        <p:tav tm="100000">
                                          <p:val>
                                            <p:strVal val="#ppt_w"/>
                                          </p:val>
                                        </p:tav>
                                      </p:tavLst>
                                    </p:anim>
                                    <p:anim calcmode="lin" valueType="num">
                                      <p:cBhvr additive="repl">
                                        <p:cTn id="13" dur="500" fill="hold"/>
                                        <p:tgtEl>
                                          <p:spTgt spid="123"/>
                                        </p:tgtEl>
                                        <p:attrNameLst>
                                          <p:attrName/>
                                        </p:attrNameLst>
                                      </p:cBhvr>
                                      <p:tavLst>
                                        <p:tav tm="0">
                                          <p:val>
                                            <p:boolVal val="0"/>
                                          </p:val>
                                        </p:tav>
                                        <p:tav tm="100000">
                                          <p:val>
                                            <p:strVal val="#ppt_h"/>
                                          </p:val>
                                        </p:tav>
                                      </p:tavLst>
                                    </p:anim>
                                    <p:animEffect transition="in" filter="fade">
                                      <p:cBhvr additive="repl">
                                        <p:cTn id="14" dur="500"/>
                                        <p:tgtEl>
                                          <p:spTgt spid="123"/>
                                        </p:tgtEl>
                                      </p:cBhvr>
                                    </p:animEffect>
                                  </p:childTnLst>
                                </p:cTn>
                              </p:par>
                              <p:par>
                                <p:cTn id="15" presetID="53" presetClass="entr" presetSubtype="16" fill="hold" nodeType="withEffect">
                                  <p:stCondLst>
                                    <p:cond delay="0"/>
                                  </p:stCondLst>
                                  <p:childTnLst>
                                    <p:set>
                                      <p:cBhvr>
                                        <p:cTn id="16" dur="1" fill="hold">
                                          <p:stCondLst>
                                            <p:cond delay="0"/>
                                          </p:stCondLst>
                                        </p:cTn>
                                        <p:tgtEl>
                                          <p:spTgt spid="124"/>
                                        </p:tgtEl>
                                        <p:attrNameLst>
                                          <p:attrName>style.visibility</p:attrName>
                                        </p:attrNameLst>
                                      </p:cBhvr>
                                      <p:to>
                                        <p:strVal val="visible"/>
                                      </p:to>
                                    </p:set>
                                    <p:anim calcmode="lin" valueType="num">
                                      <p:cBhvr additive="repl">
                                        <p:cTn id="17" dur="500" fill="hold"/>
                                        <p:tgtEl>
                                          <p:spTgt spid="124"/>
                                        </p:tgtEl>
                                        <p:attrNameLst>
                                          <p:attrName/>
                                        </p:attrNameLst>
                                      </p:cBhvr>
                                      <p:tavLst>
                                        <p:tav tm="0">
                                          <p:val>
                                            <p:boolVal val="0"/>
                                          </p:val>
                                        </p:tav>
                                        <p:tav tm="100000">
                                          <p:val>
                                            <p:strVal val="#ppt_w"/>
                                          </p:val>
                                        </p:tav>
                                      </p:tavLst>
                                    </p:anim>
                                    <p:anim calcmode="lin" valueType="num">
                                      <p:cBhvr additive="repl">
                                        <p:cTn id="18" dur="500" fill="hold"/>
                                        <p:tgtEl>
                                          <p:spTgt spid="124"/>
                                        </p:tgtEl>
                                        <p:attrNameLst>
                                          <p:attrName/>
                                        </p:attrNameLst>
                                      </p:cBhvr>
                                      <p:tavLst>
                                        <p:tav tm="0">
                                          <p:val>
                                            <p:boolVal val="0"/>
                                          </p:val>
                                        </p:tav>
                                        <p:tav tm="100000">
                                          <p:val>
                                            <p:strVal val="#ppt_h"/>
                                          </p:val>
                                        </p:tav>
                                      </p:tavLst>
                                    </p:anim>
                                    <p:animEffect transition="in" filter="fade">
                                      <p:cBhvr additive="repl">
                                        <p:cTn id="19" dur="500"/>
                                        <p:tgtEl>
                                          <p:spTgt spid="12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1">
                                            <p:txEl>
                                              <p:charRg st="0" end="265"/>
                                            </p:txEl>
                                          </p:spTgt>
                                        </p:tgtEl>
                                        <p:attrNameLst>
                                          <p:attrName>style.visibility</p:attrName>
                                        </p:attrNameLst>
                                      </p:cBhvr>
                                      <p:to>
                                        <p:strVal val="visible"/>
                                      </p:to>
                                    </p:set>
                                    <p:anim calcmode="lin" valueType="num">
                                      <p:cBhvr additive="repl">
                                        <p:cTn id="24" dur="500" fill="hold"/>
                                        <p:tgtEl>
                                          <p:spTgt spid="121">
                                            <p:txEl>
                                              <p:charRg st="0" end="265"/>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21">
                                            <p:txEl>
                                              <p:charRg st="0" end="265"/>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21">
                                            <p:txEl>
                                              <p:charRg st="265" end="265"/>
                                            </p:txEl>
                                          </p:spTgt>
                                        </p:tgtEl>
                                        <p:attrNameLst>
                                          <p:attrName>style.visibility</p:attrName>
                                        </p:attrNameLst>
                                      </p:cBhvr>
                                      <p:to>
                                        <p:strVal val="visible"/>
                                      </p:to>
                                    </p:set>
                                    <p:anim calcmode="lin" valueType="num">
                                      <p:cBhvr additive="repl">
                                        <p:cTn id="30" dur="500" fill="hold"/>
                                        <p:tgtEl>
                                          <p:spTgt spid="121">
                                            <p:txEl>
                                              <p:charRg st="265" end="265"/>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21">
                                            <p:txEl>
                                              <p:charRg st="265" end="26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691920" y="1504440"/>
            <a:ext cx="10985760" cy="4663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000" b="0" strike="noStrike" spc="-1">
                <a:solidFill>
                  <a:srgbClr val="000000"/>
                </a:solidFill>
                <a:latin typeface="Agency FB"/>
              </a:rPr>
              <a:t>Ressarcimento de caráter indenizatório relativo à assistência à saúde suplementar do servidor ativo, inativo, dependentes e pensionistas, conforme </a:t>
            </a:r>
            <a:r>
              <a:rPr lang="pt-BR" sz="2000" b="0" i="1" strike="noStrike" spc="-1">
                <a:solidFill>
                  <a:srgbClr val="000000"/>
                </a:solidFill>
                <a:latin typeface="Agency FB"/>
              </a:rPr>
              <a:t>Portaria Normativa Nº 1, de 9 de março de 2017</a:t>
            </a:r>
            <a:r>
              <a:rPr lang="pt-BR" sz="2000" b="0" strike="noStrike" spc="-1">
                <a:solidFill>
                  <a:srgbClr val="000000"/>
                </a:solidFill>
                <a:latin typeface="Agency FB"/>
              </a:rPr>
              <a:t>.</a:t>
            </a:r>
            <a:endParaRPr lang="pt-BR" sz="2000" b="0" strike="noStrike" spc="-1">
              <a:latin typeface="Arial"/>
            </a:endParaRPr>
          </a:p>
          <a:p>
            <a:pPr>
              <a:lnSpc>
                <a:spcPct val="100000"/>
              </a:lnSpc>
            </a:pPr>
            <a:endParaRPr lang="pt-BR" sz="2000" b="0" strike="noStrike" spc="-1">
              <a:latin typeface="Arial"/>
            </a:endParaRPr>
          </a:p>
          <a:p>
            <a:pPr>
              <a:lnSpc>
                <a:spcPct val="100000"/>
              </a:lnSpc>
            </a:pPr>
            <a:r>
              <a:rPr lang="pt-BR" sz="2000" b="0" strike="noStrike" spc="-1">
                <a:solidFill>
                  <a:srgbClr val="000000"/>
                </a:solidFill>
                <a:latin typeface="Agency FB"/>
              </a:rPr>
              <a:t>O direito ao ressarcimento se dará a partir da data de abertura do processo.</a:t>
            </a:r>
            <a:endParaRPr lang="pt-BR" sz="2000" b="0" strike="noStrike" spc="-1">
              <a:latin typeface="Arial"/>
            </a:endParaRPr>
          </a:p>
          <a:p>
            <a:pPr>
              <a:lnSpc>
                <a:spcPct val="100000"/>
              </a:lnSpc>
            </a:pPr>
            <a:endParaRPr lang="pt-BR" sz="2000" b="0" strike="noStrike" spc="-1">
              <a:latin typeface="Arial"/>
            </a:endParaRPr>
          </a:p>
          <a:p>
            <a:pPr>
              <a:lnSpc>
                <a:spcPct val="100000"/>
              </a:lnSpc>
            </a:pPr>
            <a:r>
              <a:rPr lang="pt-BR" sz="2000" b="0" strike="noStrike" spc="-1">
                <a:solidFill>
                  <a:srgbClr val="000000"/>
                </a:solidFill>
                <a:latin typeface="Agency FB"/>
              </a:rPr>
              <a:t>Os valores ressarcidos variam de acordo com a remuneração e a faixa etária do titular e dos dependentes, conforme </a:t>
            </a:r>
            <a:r>
              <a:rPr lang="pt-BR" sz="2000" b="0" i="1" u="sng" strike="noStrike" spc="-1">
                <a:solidFill>
                  <a:srgbClr val="0000FF"/>
                </a:solidFill>
                <a:uFillTx/>
                <a:latin typeface="Agency FB"/>
                <a:hlinkClick r:id="rId2"/>
              </a:rPr>
              <a:t>Portaria nº </a:t>
            </a:r>
            <a:r>
              <a:rPr lang="pt-BR" sz="2000" b="0" i="1" strike="noStrike" spc="-1">
                <a:solidFill>
                  <a:srgbClr val="000000"/>
                </a:solidFill>
                <a:latin typeface="Agency FB"/>
              </a:rPr>
              <a:t>8, de 13 de janeiro de 2016</a:t>
            </a:r>
            <a:r>
              <a:rPr lang="pt-BR" sz="2000" b="0" strike="noStrike" spc="-1">
                <a:solidFill>
                  <a:srgbClr val="000000"/>
                </a:solidFill>
                <a:latin typeface="Agency FB"/>
              </a:rPr>
              <a:t>.</a:t>
            </a:r>
            <a:endParaRPr lang="pt-BR" sz="2000" b="0" strike="noStrike" spc="-1">
              <a:latin typeface="Arial"/>
            </a:endParaRPr>
          </a:p>
          <a:p>
            <a:pPr>
              <a:lnSpc>
                <a:spcPct val="100000"/>
              </a:lnSpc>
            </a:pPr>
            <a:endParaRPr lang="pt-BR" sz="2000" b="0" strike="noStrike" spc="-1">
              <a:latin typeface="Arial"/>
            </a:endParaRPr>
          </a:p>
          <a:p>
            <a:pPr>
              <a:lnSpc>
                <a:spcPct val="100000"/>
              </a:lnSpc>
            </a:pPr>
            <a:r>
              <a:rPr lang="pt-BR" sz="2000" b="0" strike="noStrike" spc="-1">
                <a:solidFill>
                  <a:srgbClr val="000000"/>
                </a:solidFill>
                <a:latin typeface="Agency FB"/>
              </a:rPr>
              <a:t>Servidores recém empossados poderão aderir ao Plano de Saúde sem carência até o prazo de 30 dias da data da posse. Caso já possuam plano de saúde, poderão solicitar o ressarcimento sem necessidade de adesão a novo plano, desde que sejam titular do plano.</a:t>
            </a:r>
            <a:endParaRPr lang="pt-BR" sz="2000" b="0" strike="noStrike" spc="-1">
              <a:latin typeface="Arial"/>
            </a:endParaRPr>
          </a:p>
          <a:p>
            <a:pPr>
              <a:lnSpc>
                <a:spcPct val="100000"/>
              </a:lnSpc>
            </a:pPr>
            <a:endParaRPr lang="pt-BR" sz="2000" b="0" strike="noStrike" spc="-1">
              <a:latin typeface="Arial"/>
            </a:endParaRPr>
          </a:p>
          <a:p>
            <a:pPr>
              <a:lnSpc>
                <a:spcPct val="100000"/>
              </a:lnSpc>
            </a:pPr>
            <a:r>
              <a:rPr lang="pt-BR" sz="2000" b="0" strike="noStrike" spc="-1">
                <a:solidFill>
                  <a:srgbClr val="000000"/>
                </a:solidFill>
                <a:latin typeface="Agency FB"/>
              </a:rPr>
              <a:t>Caberá ao servidor informar qualquer mudança no plano, bem como inclusões e exclusões de dependentes ou cancelamento do plano de saúde.</a:t>
            </a:r>
            <a:endParaRPr lang="pt-BR" sz="2000" b="0" strike="noStrike" spc="-1">
              <a:latin typeface="Arial"/>
            </a:endParaRPr>
          </a:p>
        </p:txBody>
      </p:sp>
      <p:sp>
        <p:nvSpPr>
          <p:cNvPr id="126" name="CustomShape 2"/>
          <p:cNvSpPr/>
          <p:nvPr/>
        </p:nvSpPr>
        <p:spPr>
          <a:xfrm>
            <a:off x="2014560" y="235800"/>
            <a:ext cx="7796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dirty="0">
                <a:solidFill>
                  <a:srgbClr val="FFFFFF"/>
                </a:solidFill>
                <a:latin typeface="Agency FB"/>
              </a:rPr>
              <a:t>Per Capita Saúde Suplementar</a:t>
            </a:r>
            <a:endParaRPr lang="pt-BR" sz="4400" b="0" strike="noStrike" spc="-1" dirty="0">
              <a:latin typeface="Arial"/>
            </a:endParaRPr>
          </a:p>
        </p:txBody>
      </p:sp>
      <p:sp>
        <p:nvSpPr>
          <p:cNvPr id="127" name="Line 3"/>
          <p:cNvSpPr/>
          <p:nvPr/>
        </p:nvSpPr>
        <p:spPr>
          <a:xfrm flipH="1">
            <a:off x="498600" y="659160"/>
            <a:ext cx="254916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28"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2169976601"/>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26"/>
                                        </p:tgtEl>
                                        <p:attrNameLst>
                                          <p:attrName>style.visibility</p:attrName>
                                        </p:attrNameLst>
                                      </p:cBhvr>
                                      <p:to>
                                        <p:strVal val="visible"/>
                                      </p:to>
                                    </p:set>
                                    <p:anim calcmode="lin" valueType="num">
                                      <p:cBhvr additive="repl">
                                        <p:cTn id="7" dur="500" fill="hold"/>
                                        <p:tgtEl>
                                          <p:spTgt spid="126"/>
                                        </p:tgtEl>
                                        <p:attrNameLst>
                                          <p:attrName/>
                                        </p:attrNameLst>
                                      </p:cBhvr>
                                      <p:tavLst>
                                        <p:tav tm="0">
                                          <p:val>
                                            <p:boolVal val="0"/>
                                          </p:val>
                                        </p:tav>
                                        <p:tav tm="100000">
                                          <p:val>
                                            <p:strVal val="#ppt_w"/>
                                          </p:val>
                                        </p:tav>
                                      </p:tavLst>
                                    </p:anim>
                                    <p:anim calcmode="lin" valueType="num">
                                      <p:cBhvr additive="repl">
                                        <p:cTn id="8" dur="500" fill="hold"/>
                                        <p:tgtEl>
                                          <p:spTgt spid="126"/>
                                        </p:tgtEl>
                                        <p:attrNameLst>
                                          <p:attrName/>
                                        </p:attrNameLst>
                                      </p:cBhvr>
                                      <p:tavLst>
                                        <p:tav tm="0">
                                          <p:val>
                                            <p:boolVal val="0"/>
                                          </p:val>
                                        </p:tav>
                                        <p:tav tm="100000">
                                          <p:val>
                                            <p:strVal val="#ppt_h"/>
                                          </p:val>
                                        </p:tav>
                                      </p:tavLst>
                                    </p:anim>
                                    <p:animEffect transition="in" filter="fade">
                                      <p:cBhvr additive="repl">
                                        <p:cTn id="9" dur="500"/>
                                        <p:tgtEl>
                                          <p:spTgt spid="126"/>
                                        </p:tgtEl>
                                      </p:cBhvr>
                                    </p:animEffect>
                                  </p:childTnLst>
                                </p:cTn>
                              </p:par>
                              <p:par>
                                <p:cTn id="10" presetID="53" presetClass="entr" presetSubtype="16" fill="hold" nodeType="withEffect">
                                  <p:stCondLst>
                                    <p:cond delay="0"/>
                                  </p:stCondLst>
                                  <p:childTnLst>
                                    <p:set>
                                      <p:cBhvr>
                                        <p:cTn id="11" dur="1" fill="hold">
                                          <p:stCondLst>
                                            <p:cond delay="0"/>
                                          </p:stCondLst>
                                        </p:cTn>
                                        <p:tgtEl>
                                          <p:spTgt spid="127"/>
                                        </p:tgtEl>
                                        <p:attrNameLst>
                                          <p:attrName>style.visibility</p:attrName>
                                        </p:attrNameLst>
                                      </p:cBhvr>
                                      <p:to>
                                        <p:strVal val="visible"/>
                                      </p:to>
                                    </p:set>
                                    <p:anim calcmode="lin" valueType="num">
                                      <p:cBhvr additive="repl">
                                        <p:cTn id="12" dur="500" fill="hold"/>
                                        <p:tgtEl>
                                          <p:spTgt spid="127"/>
                                        </p:tgtEl>
                                        <p:attrNameLst>
                                          <p:attrName/>
                                        </p:attrNameLst>
                                      </p:cBhvr>
                                      <p:tavLst>
                                        <p:tav tm="0">
                                          <p:val>
                                            <p:boolVal val="0"/>
                                          </p:val>
                                        </p:tav>
                                        <p:tav tm="100000">
                                          <p:val>
                                            <p:strVal val="#ppt_w"/>
                                          </p:val>
                                        </p:tav>
                                      </p:tavLst>
                                    </p:anim>
                                    <p:anim calcmode="lin" valueType="num">
                                      <p:cBhvr additive="repl">
                                        <p:cTn id="13" dur="500" fill="hold"/>
                                        <p:tgtEl>
                                          <p:spTgt spid="127"/>
                                        </p:tgtEl>
                                        <p:attrNameLst>
                                          <p:attrName/>
                                        </p:attrNameLst>
                                      </p:cBhvr>
                                      <p:tavLst>
                                        <p:tav tm="0">
                                          <p:val>
                                            <p:boolVal val="0"/>
                                          </p:val>
                                        </p:tav>
                                        <p:tav tm="100000">
                                          <p:val>
                                            <p:strVal val="#ppt_h"/>
                                          </p:val>
                                        </p:tav>
                                      </p:tavLst>
                                    </p:anim>
                                    <p:animEffect transition="in" filter="fade">
                                      <p:cBhvr additive="repl">
                                        <p:cTn id="14" dur="500"/>
                                        <p:tgtEl>
                                          <p:spTgt spid="127"/>
                                        </p:tgtEl>
                                      </p:cBhvr>
                                    </p:animEffect>
                                  </p:childTnLst>
                                </p:cTn>
                              </p:par>
                              <p:par>
                                <p:cTn id="15" presetID="53" presetClass="entr" presetSubtype="16" fill="hold" nodeType="withEffect">
                                  <p:stCondLst>
                                    <p:cond delay="0"/>
                                  </p:stCondLst>
                                  <p:childTnLst>
                                    <p:set>
                                      <p:cBhvr>
                                        <p:cTn id="16" dur="1" fill="hold">
                                          <p:stCondLst>
                                            <p:cond delay="0"/>
                                          </p:stCondLst>
                                        </p:cTn>
                                        <p:tgtEl>
                                          <p:spTgt spid="128"/>
                                        </p:tgtEl>
                                        <p:attrNameLst>
                                          <p:attrName>style.visibility</p:attrName>
                                        </p:attrNameLst>
                                      </p:cBhvr>
                                      <p:to>
                                        <p:strVal val="visible"/>
                                      </p:to>
                                    </p:set>
                                    <p:anim calcmode="lin" valueType="num">
                                      <p:cBhvr additive="repl">
                                        <p:cTn id="17" dur="500" fill="hold"/>
                                        <p:tgtEl>
                                          <p:spTgt spid="128"/>
                                        </p:tgtEl>
                                        <p:attrNameLst>
                                          <p:attrName/>
                                        </p:attrNameLst>
                                      </p:cBhvr>
                                      <p:tavLst>
                                        <p:tav tm="0">
                                          <p:val>
                                            <p:boolVal val="0"/>
                                          </p:val>
                                        </p:tav>
                                        <p:tav tm="100000">
                                          <p:val>
                                            <p:strVal val="#ppt_w"/>
                                          </p:val>
                                        </p:tav>
                                      </p:tavLst>
                                    </p:anim>
                                    <p:anim calcmode="lin" valueType="num">
                                      <p:cBhvr additive="repl">
                                        <p:cTn id="18" dur="500" fill="hold"/>
                                        <p:tgtEl>
                                          <p:spTgt spid="128"/>
                                        </p:tgtEl>
                                        <p:attrNameLst>
                                          <p:attrName/>
                                        </p:attrNameLst>
                                      </p:cBhvr>
                                      <p:tavLst>
                                        <p:tav tm="0">
                                          <p:val>
                                            <p:boolVal val="0"/>
                                          </p:val>
                                        </p:tav>
                                        <p:tav tm="100000">
                                          <p:val>
                                            <p:strVal val="#ppt_h"/>
                                          </p:val>
                                        </p:tav>
                                      </p:tavLst>
                                    </p:anim>
                                    <p:animEffect transition="in" filter="fade">
                                      <p:cBhvr additive="repl">
                                        <p:cTn id="19" dur="500"/>
                                        <p:tgtEl>
                                          <p:spTgt spid="12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5">
                                            <p:txEl>
                                              <p:charRg st="0" end="822"/>
                                            </p:txEl>
                                          </p:spTgt>
                                        </p:tgtEl>
                                        <p:attrNameLst>
                                          <p:attrName>style.visibility</p:attrName>
                                        </p:attrNameLst>
                                      </p:cBhvr>
                                      <p:to>
                                        <p:strVal val="visible"/>
                                      </p:to>
                                    </p:set>
                                    <p:anim calcmode="lin" valueType="num">
                                      <p:cBhvr additive="repl">
                                        <p:cTn id="24" dur="500" fill="hold"/>
                                        <p:tgtEl>
                                          <p:spTgt spid="125">
                                            <p:txEl>
                                              <p:charRg st="0" end="822"/>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25">
                                            <p:txEl>
                                              <p:charRg st="0" end="82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25">
                                            <p:txEl>
                                              <p:charRg st="822" end="822"/>
                                            </p:txEl>
                                          </p:spTgt>
                                        </p:tgtEl>
                                        <p:attrNameLst>
                                          <p:attrName>style.visibility</p:attrName>
                                        </p:attrNameLst>
                                      </p:cBhvr>
                                      <p:to>
                                        <p:strVal val="visible"/>
                                      </p:to>
                                    </p:set>
                                    <p:anim calcmode="lin" valueType="num">
                                      <p:cBhvr additive="repl">
                                        <p:cTn id="30" dur="500" fill="hold"/>
                                        <p:tgtEl>
                                          <p:spTgt spid="125">
                                            <p:txEl>
                                              <p:charRg st="822" end="822"/>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25">
                                            <p:txEl>
                                              <p:charRg st="822" end="82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25">
                                            <p:txEl>
                                              <p:charRg st="822" end="822"/>
                                            </p:txEl>
                                          </p:spTgt>
                                        </p:tgtEl>
                                        <p:attrNameLst>
                                          <p:attrName>style.visibility</p:attrName>
                                        </p:attrNameLst>
                                      </p:cBhvr>
                                      <p:to>
                                        <p:strVal val="visible"/>
                                      </p:to>
                                    </p:set>
                                    <p:anim calcmode="lin" valueType="num">
                                      <p:cBhvr additive="repl">
                                        <p:cTn id="36" dur="500" fill="hold"/>
                                        <p:tgtEl>
                                          <p:spTgt spid="125">
                                            <p:txEl>
                                              <p:charRg st="822" end="822"/>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25">
                                            <p:txEl>
                                              <p:charRg st="822" end="82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25">
                                            <p:txEl>
                                              <p:charRg st="822" end="822"/>
                                            </p:txEl>
                                          </p:spTgt>
                                        </p:tgtEl>
                                        <p:attrNameLst>
                                          <p:attrName>style.visibility</p:attrName>
                                        </p:attrNameLst>
                                      </p:cBhvr>
                                      <p:to>
                                        <p:strVal val="visible"/>
                                      </p:to>
                                    </p:set>
                                    <p:anim calcmode="lin" valueType="num">
                                      <p:cBhvr additive="repl">
                                        <p:cTn id="42" dur="500" fill="hold"/>
                                        <p:tgtEl>
                                          <p:spTgt spid="125">
                                            <p:txEl>
                                              <p:charRg st="822" end="822"/>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25">
                                            <p:txEl>
                                              <p:charRg st="822" end="822"/>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25">
                                            <p:txEl>
                                              <p:charRg st="822" end="822"/>
                                            </p:txEl>
                                          </p:spTgt>
                                        </p:tgtEl>
                                        <p:attrNameLst>
                                          <p:attrName>style.visibility</p:attrName>
                                        </p:attrNameLst>
                                      </p:cBhvr>
                                      <p:to>
                                        <p:strVal val="visible"/>
                                      </p:to>
                                    </p:set>
                                    <p:anim calcmode="lin" valueType="num">
                                      <p:cBhvr additive="repl">
                                        <p:cTn id="48" dur="500" fill="hold"/>
                                        <p:tgtEl>
                                          <p:spTgt spid="125">
                                            <p:txEl>
                                              <p:charRg st="822" end="822"/>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25">
                                            <p:txEl>
                                              <p:charRg st="822" end="82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CustomShape 1"/>
          <p:cNvSpPr/>
          <p:nvPr/>
        </p:nvSpPr>
        <p:spPr>
          <a:xfrm>
            <a:off x="674640" y="1793160"/>
            <a:ext cx="10985760" cy="52088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pt-BR" sz="2800" b="1" strike="noStrike" spc="-1" dirty="0">
                <a:solidFill>
                  <a:srgbClr val="000000"/>
                </a:solidFill>
                <a:latin typeface="Agency FB"/>
              </a:rPr>
              <a:t>Como requerer para o servidor</a:t>
            </a:r>
            <a:r>
              <a:rPr lang="pt-BR" sz="2800" b="0" strike="noStrike" spc="-1" dirty="0">
                <a:solidFill>
                  <a:srgbClr val="000000"/>
                </a:solidFill>
                <a:latin typeface="Agency FB"/>
              </a:rPr>
              <a:t>: </a:t>
            </a:r>
            <a:r>
              <a:rPr lang="pt-BR" sz="2800" dirty="0">
                <a:latin typeface="Agency FB" panose="020B0503020202020204" pitchFamily="34" charset="0"/>
              </a:rPr>
              <a:t>formalizar processo eletrônico junto ao protocolo geral, enviando todos os documentos em um único arquivo no formato PDF, para o e-mail </a:t>
            </a:r>
            <a:r>
              <a:rPr lang="pt-BR" sz="2800" dirty="0">
                <a:latin typeface="Agency FB" panose="020B0503020202020204" pitchFamily="34" charset="0"/>
                <a:hlinkClick r:id="rId2"/>
              </a:rPr>
              <a:t>protocologeral@ufpi.edu.br</a:t>
            </a:r>
            <a:r>
              <a:rPr lang="pt-BR" sz="2800" dirty="0">
                <a:latin typeface="Agency FB" panose="020B0503020202020204" pitchFamily="34" charset="0"/>
              </a:rPr>
              <a:t>. Documentos obrigatórios a serem enviados: requerimento de ressarcimento de plano de saúde, cópia do contrato junto a operadora, boleto e comprovante de pagamento e, caso haja dependentes, CPF de todos, certidão de casamento para cônjuge, certidão de nascimento para filhos e termo de guarda para menores sob guarda. Após protocolar processo eletrônico, solicitar também pelo SIGRH através do menu “SOLICITAÇÕES – PLANO DE SAÚDE – SOLICITAR RESSARCIMENTO DE PLANO DE SAÚDE” e anexar o mesmo boleto e comprovante de pagamento que estão no processo eletrônico.</a:t>
            </a:r>
          </a:p>
          <a:p>
            <a:pPr>
              <a:lnSpc>
                <a:spcPct val="100000"/>
              </a:lnSpc>
            </a:pPr>
            <a:endParaRPr lang="pt-BR" sz="2800" b="0" strike="noStrike" spc="-1" dirty="0">
              <a:latin typeface="Arial"/>
            </a:endParaRPr>
          </a:p>
          <a:p>
            <a:r>
              <a:rPr lang="pt-BR" sz="2800" b="1" strike="noStrike" spc="-1" dirty="0">
                <a:solidFill>
                  <a:srgbClr val="000000"/>
                </a:solidFill>
                <a:latin typeface="Agency FB"/>
              </a:rPr>
              <a:t>Título do Requerimento</a:t>
            </a:r>
            <a:r>
              <a:rPr lang="pt-BR" sz="2800" b="0" strike="noStrike" spc="-1" dirty="0">
                <a:solidFill>
                  <a:srgbClr val="000000"/>
                </a:solidFill>
                <a:latin typeface="Agency FB"/>
              </a:rPr>
              <a:t>: </a:t>
            </a:r>
            <a:r>
              <a:rPr lang="pt-BR" sz="2800" dirty="0">
                <a:latin typeface="Agency FB" panose="020B0503020202020204" pitchFamily="34" charset="0"/>
              </a:rPr>
              <a:t>Ressarcimento para titular do plano de saúde</a:t>
            </a:r>
          </a:p>
          <a:p>
            <a:pPr>
              <a:lnSpc>
                <a:spcPct val="100000"/>
              </a:lnSpc>
            </a:pPr>
            <a:endParaRPr lang="pt-BR" sz="2800" b="0" strike="noStrike" spc="-1" dirty="0">
              <a:latin typeface="Arial"/>
            </a:endParaRPr>
          </a:p>
        </p:txBody>
      </p:sp>
      <p:sp>
        <p:nvSpPr>
          <p:cNvPr id="130" name="CustomShape 2"/>
          <p:cNvSpPr/>
          <p:nvPr/>
        </p:nvSpPr>
        <p:spPr>
          <a:xfrm>
            <a:off x="2014560" y="235800"/>
            <a:ext cx="7796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dirty="0">
                <a:solidFill>
                  <a:srgbClr val="FFFFFF"/>
                </a:solidFill>
                <a:latin typeface="Agency FB"/>
              </a:rPr>
              <a:t>Per Capita Saúde Suplementar</a:t>
            </a:r>
            <a:endParaRPr lang="pt-BR" sz="4400" b="0" strike="noStrike" spc="-1" dirty="0">
              <a:latin typeface="Arial"/>
            </a:endParaRPr>
          </a:p>
        </p:txBody>
      </p:sp>
      <p:sp>
        <p:nvSpPr>
          <p:cNvPr id="131" name="Line 3"/>
          <p:cNvSpPr/>
          <p:nvPr/>
        </p:nvSpPr>
        <p:spPr>
          <a:xfrm flipH="1">
            <a:off x="498600" y="659160"/>
            <a:ext cx="254916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32"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222966268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 calcmode="lin" valueType="num">
                                      <p:cBhvr additive="repl">
                                        <p:cTn id="7" dur="500" fill="hold"/>
                                        <p:tgtEl>
                                          <p:spTgt spid="130"/>
                                        </p:tgtEl>
                                        <p:attrNameLst>
                                          <p:attrName/>
                                        </p:attrNameLst>
                                      </p:cBhvr>
                                      <p:tavLst>
                                        <p:tav tm="0">
                                          <p:val>
                                            <p:boolVal val="0"/>
                                          </p:val>
                                        </p:tav>
                                        <p:tav tm="100000">
                                          <p:val>
                                            <p:strVal val="#ppt_w"/>
                                          </p:val>
                                        </p:tav>
                                      </p:tavLst>
                                    </p:anim>
                                    <p:anim calcmode="lin" valueType="num">
                                      <p:cBhvr additive="repl">
                                        <p:cTn id="8" dur="500" fill="hold"/>
                                        <p:tgtEl>
                                          <p:spTgt spid="130"/>
                                        </p:tgtEl>
                                        <p:attrNameLst>
                                          <p:attrName/>
                                        </p:attrNameLst>
                                      </p:cBhvr>
                                      <p:tavLst>
                                        <p:tav tm="0">
                                          <p:val>
                                            <p:boolVal val="0"/>
                                          </p:val>
                                        </p:tav>
                                        <p:tav tm="100000">
                                          <p:val>
                                            <p:strVal val="#ppt_h"/>
                                          </p:val>
                                        </p:tav>
                                      </p:tavLst>
                                    </p:anim>
                                    <p:animEffect transition="in" filter="fade">
                                      <p:cBhvr additive="repl">
                                        <p:cTn id="9" dur="500"/>
                                        <p:tgtEl>
                                          <p:spTgt spid="130"/>
                                        </p:tgtEl>
                                      </p:cBhvr>
                                    </p:animEffect>
                                  </p:childTnLst>
                                </p:cTn>
                              </p:par>
                              <p:par>
                                <p:cTn id="10" presetID="53" presetClass="entr" presetSubtype="16" fill="hold" nodeType="withEffect">
                                  <p:stCondLst>
                                    <p:cond delay="0"/>
                                  </p:stCondLst>
                                  <p:childTnLst>
                                    <p:set>
                                      <p:cBhvr>
                                        <p:cTn id="11" dur="1" fill="hold">
                                          <p:stCondLst>
                                            <p:cond delay="0"/>
                                          </p:stCondLst>
                                        </p:cTn>
                                        <p:tgtEl>
                                          <p:spTgt spid="131"/>
                                        </p:tgtEl>
                                        <p:attrNameLst>
                                          <p:attrName>style.visibility</p:attrName>
                                        </p:attrNameLst>
                                      </p:cBhvr>
                                      <p:to>
                                        <p:strVal val="visible"/>
                                      </p:to>
                                    </p:set>
                                    <p:anim calcmode="lin" valueType="num">
                                      <p:cBhvr additive="repl">
                                        <p:cTn id="12" dur="500" fill="hold"/>
                                        <p:tgtEl>
                                          <p:spTgt spid="131"/>
                                        </p:tgtEl>
                                        <p:attrNameLst>
                                          <p:attrName/>
                                        </p:attrNameLst>
                                      </p:cBhvr>
                                      <p:tavLst>
                                        <p:tav tm="0">
                                          <p:val>
                                            <p:boolVal val="0"/>
                                          </p:val>
                                        </p:tav>
                                        <p:tav tm="100000">
                                          <p:val>
                                            <p:strVal val="#ppt_w"/>
                                          </p:val>
                                        </p:tav>
                                      </p:tavLst>
                                    </p:anim>
                                    <p:anim calcmode="lin" valueType="num">
                                      <p:cBhvr additive="repl">
                                        <p:cTn id="13" dur="500" fill="hold"/>
                                        <p:tgtEl>
                                          <p:spTgt spid="131"/>
                                        </p:tgtEl>
                                        <p:attrNameLst>
                                          <p:attrName/>
                                        </p:attrNameLst>
                                      </p:cBhvr>
                                      <p:tavLst>
                                        <p:tav tm="0">
                                          <p:val>
                                            <p:boolVal val="0"/>
                                          </p:val>
                                        </p:tav>
                                        <p:tav tm="100000">
                                          <p:val>
                                            <p:strVal val="#ppt_h"/>
                                          </p:val>
                                        </p:tav>
                                      </p:tavLst>
                                    </p:anim>
                                    <p:animEffect transition="in" filter="fade">
                                      <p:cBhvr additive="repl">
                                        <p:cTn id="14" dur="500"/>
                                        <p:tgtEl>
                                          <p:spTgt spid="131"/>
                                        </p:tgtEl>
                                      </p:cBhvr>
                                    </p:animEffect>
                                  </p:childTnLst>
                                </p:cTn>
                              </p:par>
                              <p:par>
                                <p:cTn id="15" presetID="53" presetClass="entr" presetSubtype="16" fill="hold" nodeType="withEffect">
                                  <p:stCondLst>
                                    <p:cond delay="0"/>
                                  </p:stCondLst>
                                  <p:childTnLst>
                                    <p:set>
                                      <p:cBhvr>
                                        <p:cTn id="16" dur="1" fill="hold">
                                          <p:stCondLst>
                                            <p:cond delay="0"/>
                                          </p:stCondLst>
                                        </p:cTn>
                                        <p:tgtEl>
                                          <p:spTgt spid="132"/>
                                        </p:tgtEl>
                                        <p:attrNameLst>
                                          <p:attrName>style.visibility</p:attrName>
                                        </p:attrNameLst>
                                      </p:cBhvr>
                                      <p:to>
                                        <p:strVal val="visible"/>
                                      </p:to>
                                    </p:set>
                                    <p:anim calcmode="lin" valueType="num">
                                      <p:cBhvr additive="repl">
                                        <p:cTn id="17" dur="500" fill="hold"/>
                                        <p:tgtEl>
                                          <p:spTgt spid="132"/>
                                        </p:tgtEl>
                                        <p:attrNameLst>
                                          <p:attrName/>
                                        </p:attrNameLst>
                                      </p:cBhvr>
                                      <p:tavLst>
                                        <p:tav tm="0">
                                          <p:val>
                                            <p:boolVal val="0"/>
                                          </p:val>
                                        </p:tav>
                                        <p:tav tm="100000">
                                          <p:val>
                                            <p:strVal val="#ppt_w"/>
                                          </p:val>
                                        </p:tav>
                                      </p:tavLst>
                                    </p:anim>
                                    <p:anim calcmode="lin" valueType="num">
                                      <p:cBhvr additive="repl">
                                        <p:cTn id="18" dur="500" fill="hold"/>
                                        <p:tgtEl>
                                          <p:spTgt spid="132"/>
                                        </p:tgtEl>
                                        <p:attrNameLst>
                                          <p:attrName/>
                                        </p:attrNameLst>
                                      </p:cBhvr>
                                      <p:tavLst>
                                        <p:tav tm="0">
                                          <p:val>
                                            <p:boolVal val="0"/>
                                          </p:val>
                                        </p:tav>
                                        <p:tav tm="100000">
                                          <p:val>
                                            <p:strVal val="#ppt_h"/>
                                          </p:val>
                                        </p:tav>
                                      </p:tavLst>
                                    </p:anim>
                                    <p:animEffect transition="in" filter="fade">
                                      <p:cBhvr additive="repl">
                                        <p:cTn id="19" dur="500"/>
                                        <p:tgtEl>
                                          <p:spTgt spid="13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29">
                                            <p:txEl>
                                              <p:charRg st="0" end="824"/>
                                            </p:txEl>
                                          </p:spTgt>
                                        </p:tgtEl>
                                        <p:attrNameLst>
                                          <p:attrName>style.visibility</p:attrName>
                                        </p:attrNameLst>
                                      </p:cBhvr>
                                      <p:to>
                                        <p:strVal val="visible"/>
                                      </p:to>
                                    </p:set>
                                    <p:anim calcmode="lin" valueType="num">
                                      <p:cBhvr additive="repl">
                                        <p:cTn id="24" dur="500" fill="hold"/>
                                        <p:tgtEl>
                                          <p:spTgt spid="129">
                                            <p:txEl>
                                              <p:charRg st="0" end="824"/>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29">
                                            <p:txEl>
                                              <p:charRg st="0" end="82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29">
                                            <p:txEl>
                                              <p:charRg st="824" end="824"/>
                                            </p:txEl>
                                          </p:spTgt>
                                        </p:tgtEl>
                                        <p:attrNameLst>
                                          <p:attrName>style.visibility</p:attrName>
                                        </p:attrNameLst>
                                      </p:cBhvr>
                                      <p:to>
                                        <p:strVal val="visible"/>
                                      </p:to>
                                    </p:set>
                                    <p:anim calcmode="lin" valueType="num">
                                      <p:cBhvr additive="repl">
                                        <p:cTn id="30" dur="500" fill="hold"/>
                                        <p:tgtEl>
                                          <p:spTgt spid="129">
                                            <p:txEl>
                                              <p:charRg st="824" end="824"/>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29">
                                            <p:txEl>
                                              <p:charRg st="824" end="82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1"/>
          <p:cNvSpPr/>
          <p:nvPr/>
        </p:nvSpPr>
        <p:spPr>
          <a:xfrm>
            <a:off x="666000" y="1941120"/>
            <a:ext cx="10985760" cy="6062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pt-BR" sz="2600" b="1" strike="noStrike" spc="-1" dirty="0">
                <a:solidFill>
                  <a:srgbClr val="000000"/>
                </a:solidFill>
                <a:latin typeface="Agency FB"/>
              </a:rPr>
              <a:t>Como requerer para incluir novo dependente</a:t>
            </a:r>
            <a:r>
              <a:rPr lang="pt-BR" sz="2600" b="1" strike="noStrike" spc="-1" dirty="0">
                <a:solidFill>
                  <a:srgbClr val="000000"/>
                </a:solidFill>
                <a:latin typeface="Agency FB" panose="020B0503020202020204" pitchFamily="34" charset="0"/>
              </a:rPr>
              <a:t>:</a:t>
            </a:r>
            <a:r>
              <a:rPr lang="pt-BR" sz="2600" b="0" strike="noStrike" spc="-1" dirty="0">
                <a:solidFill>
                  <a:srgbClr val="000000"/>
                </a:solidFill>
                <a:latin typeface="Agency FB" panose="020B0503020202020204" pitchFamily="34" charset="0"/>
              </a:rPr>
              <a:t> </a:t>
            </a:r>
            <a:r>
              <a:rPr lang="pt-BR" sz="2600" dirty="0">
                <a:latin typeface="Agency FB" panose="020B0503020202020204" pitchFamily="34" charset="0"/>
              </a:rPr>
              <a:t>formalizar processo eletrônico junto ao protocolo geral, enviando todos os documentos em um único arquivo no formato PDF, para o e-mail </a:t>
            </a:r>
            <a:r>
              <a:rPr lang="pt-BR" sz="2600" dirty="0">
                <a:latin typeface="Agency FB" panose="020B0503020202020204" pitchFamily="34" charset="0"/>
                <a:hlinkClick r:id="rId2"/>
              </a:rPr>
              <a:t>protocologeral@ufpi.edu.br</a:t>
            </a:r>
            <a:r>
              <a:rPr lang="pt-BR" sz="2600" dirty="0">
                <a:latin typeface="Agency FB" panose="020B0503020202020204" pitchFamily="34" charset="0"/>
              </a:rPr>
              <a:t>. Documentos obrigatórios a serem enviados: requerimento de inclusão de dependentes no plano de saúde, cópia do contrato junto a operadora, boleto e comprovante de pagamento, CPF do dependente, certidão de casamento para cônjuge, certidão de nascimento para filhos e termo de guarda para menores sob guarda.  Após protocolar processo, solicitar também pelo SIGRH através do menu “SOLICITAÇÕES – PLANO DE SAÚDE – SOLICITAÇÕES PARA DEPENDENTES – INCLUIR DEPENDENTE” e anexar o mesmo boleto e comprovante de pagamento que estão no processo.</a:t>
            </a:r>
          </a:p>
          <a:p>
            <a:endParaRPr lang="pt-BR" sz="2600" b="1" dirty="0">
              <a:latin typeface="Agency FB" panose="020B0503020202020204" pitchFamily="34" charset="0"/>
            </a:endParaRPr>
          </a:p>
          <a:p>
            <a:r>
              <a:rPr lang="pt-BR" sz="2600" b="1" dirty="0">
                <a:latin typeface="Agency FB" panose="020B0503020202020204" pitchFamily="34" charset="0"/>
              </a:rPr>
              <a:t>Título do Requerimento</a:t>
            </a:r>
            <a:r>
              <a:rPr lang="pt-BR" sz="2600" dirty="0">
                <a:latin typeface="Agency FB" panose="020B0503020202020204" pitchFamily="34" charset="0"/>
              </a:rPr>
              <a:t>: Inclusão de dependente no plano de saúde</a:t>
            </a:r>
          </a:p>
        </p:txBody>
      </p:sp>
      <p:sp>
        <p:nvSpPr>
          <p:cNvPr id="134" name="CustomShape 2"/>
          <p:cNvSpPr/>
          <p:nvPr/>
        </p:nvSpPr>
        <p:spPr>
          <a:xfrm>
            <a:off x="2014560" y="235800"/>
            <a:ext cx="7796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dirty="0">
                <a:solidFill>
                  <a:srgbClr val="FFFFFF"/>
                </a:solidFill>
                <a:latin typeface="Agency FB"/>
              </a:rPr>
              <a:t>Per Capita Saúde Suplementar</a:t>
            </a:r>
            <a:endParaRPr lang="pt-BR" sz="4400" b="0" strike="noStrike" spc="-1" dirty="0">
              <a:latin typeface="Arial"/>
            </a:endParaRPr>
          </a:p>
        </p:txBody>
      </p:sp>
      <p:sp>
        <p:nvSpPr>
          <p:cNvPr id="135" name="Line 3"/>
          <p:cNvSpPr/>
          <p:nvPr/>
        </p:nvSpPr>
        <p:spPr>
          <a:xfrm flipH="1">
            <a:off x="498600" y="659160"/>
            <a:ext cx="254916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36"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307086849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anim calcmode="lin" valueType="num">
                                      <p:cBhvr additive="repl">
                                        <p:cTn id="7" dur="500" fill="hold"/>
                                        <p:tgtEl>
                                          <p:spTgt spid="134"/>
                                        </p:tgtEl>
                                        <p:attrNameLst>
                                          <p:attrName/>
                                        </p:attrNameLst>
                                      </p:cBhvr>
                                      <p:tavLst>
                                        <p:tav tm="0">
                                          <p:val>
                                            <p:boolVal val="0"/>
                                          </p:val>
                                        </p:tav>
                                        <p:tav tm="100000">
                                          <p:val>
                                            <p:strVal val="#ppt_w"/>
                                          </p:val>
                                        </p:tav>
                                      </p:tavLst>
                                    </p:anim>
                                    <p:anim calcmode="lin" valueType="num">
                                      <p:cBhvr additive="repl">
                                        <p:cTn id="8" dur="500" fill="hold"/>
                                        <p:tgtEl>
                                          <p:spTgt spid="134"/>
                                        </p:tgtEl>
                                        <p:attrNameLst>
                                          <p:attrName/>
                                        </p:attrNameLst>
                                      </p:cBhvr>
                                      <p:tavLst>
                                        <p:tav tm="0">
                                          <p:val>
                                            <p:boolVal val="0"/>
                                          </p:val>
                                        </p:tav>
                                        <p:tav tm="100000">
                                          <p:val>
                                            <p:strVal val="#ppt_h"/>
                                          </p:val>
                                        </p:tav>
                                      </p:tavLst>
                                    </p:anim>
                                    <p:animEffect transition="in" filter="fade">
                                      <p:cBhvr additive="repl">
                                        <p:cTn id="9" dur="500"/>
                                        <p:tgtEl>
                                          <p:spTgt spid="134"/>
                                        </p:tgtEl>
                                      </p:cBhvr>
                                    </p:animEffect>
                                  </p:childTnLst>
                                </p:cTn>
                              </p:par>
                              <p:par>
                                <p:cTn id="10" presetID="53" presetClass="entr" presetSubtype="16" fill="hold" nodeType="withEffect">
                                  <p:stCondLst>
                                    <p:cond delay="0"/>
                                  </p:stCondLst>
                                  <p:childTnLst>
                                    <p:set>
                                      <p:cBhvr>
                                        <p:cTn id="11" dur="1" fill="hold">
                                          <p:stCondLst>
                                            <p:cond delay="0"/>
                                          </p:stCondLst>
                                        </p:cTn>
                                        <p:tgtEl>
                                          <p:spTgt spid="135"/>
                                        </p:tgtEl>
                                        <p:attrNameLst>
                                          <p:attrName>style.visibility</p:attrName>
                                        </p:attrNameLst>
                                      </p:cBhvr>
                                      <p:to>
                                        <p:strVal val="visible"/>
                                      </p:to>
                                    </p:set>
                                    <p:anim calcmode="lin" valueType="num">
                                      <p:cBhvr additive="repl">
                                        <p:cTn id="12" dur="500" fill="hold"/>
                                        <p:tgtEl>
                                          <p:spTgt spid="135"/>
                                        </p:tgtEl>
                                        <p:attrNameLst>
                                          <p:attrName/>
                                        </p:attrNameLst>
                                      </p:cBhvr>
                                      <p:tavLst>
                                        <p:tav tm="0">
                                          <p:val>
                                            <p:boolVal val="0"/>
                                          </p:val>
                                        </p:tav>
                                        <p:tav tm="100000">
                                          <p:val>
                                            <p:strVal val="#ppt_w"/>
                                          </p:val>
                                        </p:tav>
                                      </p:tavLst>
                                    </p:anim>
                                    <p:anim calcmode="lin" valueType="num">
                                      <p:cBhvr additive="repl">
                                        <p:cTn id="13" dur="500" fill="hold"/>
                                        <p:tgtEl>
                                          <p:spTgt spid="135"/>
                                        </p:tgtEl>
                                        <p:attrNameLst>
                                          <p:attrName/>
                                        </p:attrNameLst>
                                      </p:cBhvr>
                                      <p:tavLst>
                                        <p:tav tm="0">
                                          <p:val>
                                            <p:boolVal val="0"/>
                                          </p:val>
                                        </p:tav>
                                        <p:tav tm="100000">
                                          <p:val>
                                            <p:strVal val="#ppt_h"/>
                                          </p:val>
                                        </p:tav>
                                      </p:tavLst>
                                    </p:anim>
                                    <p:animEffect transition="in" filter="fade">
                                      <p:cBhvr additive="repl">
                                        <p:cTn id="14" dur="500"/>
                                        <p:tgtEl>
                                          <p:spTgt spid="135"/>
                                        </p:tgtEl>
                                      </p:cBhvr>
                                    </p:animEffect>
                                  </p:childTnLst>
                                </p:cTn>
                              </p:par>
                              <p:par>
                                <p:cTn id="15" presetID="53" presetClass="entr" presetSubtype="16" fill="hold" nodeType="withEffect">
                                  <p:stCondLst>
                                    <p:cond delay="0"/>
                                  </p:stCondLst>
                                  <p:childTnLst>
                                    <p:set>
                                      <p:cBhvr>
                                        <p:cTn id="16" dur="1" fill="hold">
                                          <p:stCondLst>
                                            <p:cond delay="0"/>
                                          </p:stCondLst>
                                        </p:cTn>
                                        <p:tgtEl>
                                          <p:spTgt spid="136"/>
                                        </p:tgtEl>
                                        <p:attrNameLst>
                                          <p:attrName>style.visibility</p:attrName>
                                        </p:attrNameLst>
                                      </p:cBhvr>
                                      <p:to>
                                        <p:strVal val="visible"/>
                                      </p:to>
                                    </p:set>
                                    <p:anim calcmode="lin" valueType="num">
                                      <p:cBhvr additive="repl">
                                        <p:cTn id="17" dur="500" fill="hold"/>
                                        <p:tgtEl>
                                          <p:spTgt spid="136"/>
                                        </p:tgtEl>
                                        <p:attrNameLst>
                                          <p:attrName/>
                                        </p:attrNameLst>
                                      </p:cBhvr>
                                      <p:tavLst>
                                        <p:tav tm="0">
                                          <p:val>
                                            <p:boolVal val="0"/>
                                          </p:val>
                                        </p:tav>
                                        <p:tav tm="100000">
                                          <p:val>
                                            <p:strVal val="#ppt_w"/>
                                          </p:val>
                                        </p:tav>
                                      </p:tavLst>
                                    </p:anim>
                                    <p:anim calcmode="lin" valueType="num">
                                      <p:cBhvr additive="repl">
                                        <p:cTn id="18" dur="500" fill="hold"/>
                                        <p:tgtEl>
                                          <p:spTgt spid="136"/>
                                        </p:tgtEl>
                                        <p:attrNameLst>
                                          <p:attrName/>
                                        </p:attrNameLst>
                                      </p:cBhvr>
                                      <p:tavLst>
                                        <p:tav tm="0">
                                          <p:val>
                                            <p:boolVal val="0"/>
                                          </p:val>
                                        </p:tav>
                                        <p:tav tm="100000">
                                          <p:val>
                                            <p:strVal val="#ppt_h"/>
                                          </p:val>
                                        </p:tav>
                                      </p:tavLst>
                                    </p:anim>
                                    <p:animEffect transition="in" filter="fade">
                                      <p:cBhvr additive="repl">
                                        <p:cTn id="19" dur="500"/>
                                        <p:tgtEl>
                                          <p:spTgt spid="13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33">
                                            <p:txEl>
                                              <p:charRg st="0" end="810"/>
                                            </p:txEl>
                                          </p:spTgt>
                                        </p:tgtEl>
                                        <p:attrNameLst>
                                          <p:attrName>style.visibility</p:attrName>
                                        </p:attrNameLst>
                                      </p:cBhvr>
                                      <p:to>
                                        <p:strVal val="visible"/>
                                      </p:to>
                                    </p:set>
                                    <p:anim calcmode="lin" valueType="num">
                                      <p:cBhvr additive="repl">
                                        <p:cTn id="24" dur="500" fill="hold"/>
                                        <p:tgtEl>
                                          <p:spTgt spid="133">
                                            <p:txEl>
                                              <p:charRg st="0" end="810"/>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33">
                                            <p:txEl>
                                              <p:charRg st="0" end="81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33">
                                            <p:txEl>
                                              <p:charRg st="810" end="810"/>
                                            </p:txEl>
                                          </p:spTgt>
                                        </p:tgtEl>
                                        <p:attrNameLst>
                                          <p:attrName>style.visibility</p:attrName>
                                        </p:attrNameLst>
                                      </p:cBhvr>
                                      <p:to>
                                        <p:strVal val="visible"/>
                                      </p:to>
                                    </p:set>
                                    <p:anim calcmode="lin" valueType="num">
                                      <p:cBhvr additive="repl">
                                        <p:cTn id="30" dur="500" fill="hold"/>
                                        <p:tgtEl>
                                          <p:spTgt spid="133">
                                            <p:txEl>
                                              <p:charRg st="810" end="810"/>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33">
                                            <p:txEl>
                                              <p:charRg st="810" end="8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666000" y="1590120"/>
            <a:ext cx="10985760" cy="5578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000" b="0" strike="noStrike" spc="-1">
                <a:solidFill>
                  <a:srgbClr val="000000"/>
                </a:solidFill>
                <a:latin typeface="Agency FB"/>
              </a:rPr>
              <a:t>Trecho da IN:</a:t>
            </a:r>
            <a:endParaRPr lang="pt-BR" sz="2000" b="0" strike="noStrike" spc="-1">
              <a:latin typeface="Arial"/>
            </a:endParaRPr>
          </a:p>
          <a:p>
            <a:pPr>
              <a:lnSpc>
                <a:spcPct val="100000"/>
              </a:lnSpc>
            </a:pPr>
            <a:endParaRPr lang="pt-BR" sz="2000" b="0" strike="noStrike" spc="-1">
              <a:latin typeface="Arial"/>
            </a:endParaRPr>
          </a:p>
          <a:p>
            <a:pPr>
              <a:lnSpc>
                <a:spcPct val="100000"/>
              </a:lnSpc>
            </a:pPr>
            <a:r>
              <a:rPr lang="pt-BR" sz="2000" b="0" i="1" strike="noStrike" spc="-1">
                <a:solidFill>
                  <a:srgbClr val="000000"/>
                </a:solidFill>
                <a:latin typeface="Agency FB"/>
              </a:rPr>
              <a:t>Art. 5º Para os fins desta Portaria Normativa, são beneficiários do plano de assistência à saúde:</a:t>
            </a:r>
            <a:endParaRPr lang="pt-BR" sz="2000" b="0" strike="noStrike" spc="-1">
              <a:latin typeface="Arial"/>
            </a:endParaRPr>
          </a:p>
          <a:p>
            <a:pPr>
              <a:lnSpc>
                <a:spcPct val="100000"/>
              </a:lnSpc>
            </a:pPr>
            <a:r>
              <a:rPr lang="pt-BR" sz="2000" b="0" i="1" strike="noStrike" spc="-1">
                <a:solidFill>
                  <a:srgbClr val="000000"/>
                </a:solidFill>
                <a:latin typeface="Agency FB"/>
              </a:rPr>
              <a:t>III - na qualidade de dependente do servidor ou do militar de ex-Território:</a:t>
            </a:r>
            <a:endParaRPr lang="pt-BR" sz="2000" b="0" strike="noStrike" spc="-1">
              <a:latin typeface="Arial"/>
            </a:endParaRPr>
          </a:p>
          <a:p>
            <a:pPr marL="457200" indent="-456840">
              <a:lnSpc>
                <a:spcPct val="100000"/>
              </a:lnSpc>
              <a:buClr>
                <a:srgbClr val="000000"/>
              </a:buClr>
              <a:buFont typeface="StarSymbol"/>
              <a:buAutoNum type="alphaLcParenR"/>
            </a:pPr>
            <a:r>
              <a:rPr lang="pt-BR" sz="2000" b="0" i="1" strike="noStrike" spc="-1">
                <a:solidFill>
                  <a:srgbClr val="000000"/>
                </a:solidFill>
                <a:latin typeface="Agency FB"/>
              </a:rPr>
              <a:t>o cônjuge, o companheiro ou a companheira na união estável;</a:t>
            </a:r>
            <a:endParaRPr lang="pt-BR" sz="2000" b="0" strike="noStrike" spc="-1">
              <a:latin typeface="Arial"/>
            </a:endParaRPr>
          </a:p>
          <a:p>
            <a:pPr marL="457200" indent="-456840">
              <a:lnSpc>
                <a:spcPct val="100000"/>
              </a:lnSpc>
              <a:buClr>
                <a:srgbClr val="000000"/>
              </a:buClr>
              <a:buFont typeface="StarSymbol"/>
              <a:buAutoNum type="alphaLcParenR"/>
            </a:pPr>
            <a:r>
              <a:rPr lang="pt-BR" sz="2000" b="0" i="1" strike="noStrike" spc="-1">
                <a:solidFill>
                  <a:srgbClr val="000000"/>
                </a:solidFill>
                <a:latin typeface="Agency FB"/>
              </a:rPr>
              <a:t>b) o companheiro ou a companheira na união homoafetiva, obedecidos os mesmos critérios adotados para o reconhecimento da união estável;</a:t>
            </a:r>
            <a:endParaRPr lang="pt-BR" sz="2000" b="0" strike="noStrike" spc="-1">
              <a:latin typeface="Arial"/>
            </a:endParaRPr>
          </a:p>
          <a:p>
            <a:pPr>
              <a:lnSpc>
                <a:spcPct val="100000"/>
              </a:lnSpc>
            </a:pPr>
            <a:r>
              <a:rPr lang="pt-BR" sz="2000" b="0" i="1" strike="noStrike" spc="-1">
                <a:solidFill>
                  <a:srgbClr val="000000"/>
                </a:solidFill>
                <a:latin typeface="Agency FB"/>
              </a:rPr>
              <a:t>c) a pessoa separada judicialmente, divorciada, ou que teve a união estável reconhecida e dissolvida judicialmente, com percepção de pensão alimentícia;</a:t>
            </a:r>
            <a:endParaRPr lang="pt-BR" sz="2000" b="0" strike="noStrike" spc="-1">
              <a:latin typeface="Arial"/>
            </a:endParaRPr>
          </a:p>
          <a:p>
            <a:pPr>
              <a:lnSpc>
                <a:spcPct val="100000"/>
              </a:lnSpc>
            </a:pPr>
            <a:r>
              <a:rPr lang="pt-BR" sz="2000" b="0" i="1" strike="noStrike" spc="-1">
                <a:solidFill>
                  <a:srgbClr val="000000"/>
                </a:solidFill>
                <a:latin typeface="Agency FB"/>
              </a:rPr>
              <a:t>d) os filhos e enteados, até a data em que completarem 21 (vinte e um) anos de idade ou, se inválidos, enquanto durar a invalidez;</a:t>
            </a:r>
            <a:endParaRPr lang="pt-BR" sz="2000" b="0" strike="noStrike" spc="-1">
              <a:latin typeface="Arial"/>
            </a:endParaRPr>
          </a:p>
          <a:p>
            <a:pPr>
              <a:lnSpc>
                <a:spcPct val="100000"/>
              </a:lnSpc>
            </a:pPr>
            <a:r>
              <a:rPr lang="pt-BR" sz="2000" b="0" i="1" strike="noStrike" spc="-1">
                <a:solidFill>
                  <a:srgbClr val="000000"/>
                </a:solidFill>
                <a:latin typeface="Agency FB"/>
              </a:rPr>
              <a:t>e) os filhos e enteados, entre 21 (vinte e um) e até a data em que completarem 24 (vinte e quatro) anos de idade, dependentes economicamente do servidor e estudantes de curso regular reconhecido pelo Ministério da Educação; e</a:t>
            </a:r>
            <a:endParaRPr lang="pt-BR" sz="2000" b="0" strike="noStrike" spc="-1">
              <a:latin typeface="Arial"/>
            </a:endParaRPr>
          </a:p>
          <a:p>
            <a:pPr>
              <a:lnSpc>
                <a:spcPct val="100000"/>
              </a:lnSpc>
            </a:pPr>
            <a:r>
              <a:rPr lang="pt-BR" sz="2000" b="0" i="1" strike="noStrike" spc="-1">
                <a:solidFill>
                  <a:srgbClr val="000000"/>
                </a:solidFill>
                <a:latin typeface="Agency FB"/>
              </a:rPr>
              <a:t>f) o menor sob guarda ou tutela concedidas por decisão judicial, enquanto permanecer nessa condição.</a:t>
            </a:r>
            <a:endParaRPr lang="pt-BR" sz="2000" b="0" strike="noStrike" spc="-1">
              <a:latin typeface="Arial"/>
            </a:endParaRPr>
          </a:p>
          <a:p>
            <a:pPr>
              <a:lnSpc>
                <a:spcPct val="100000"/>
              </a:lnSpc>
            </a:pPr>
            <a:r>
              <a:rPr lang="pt-BR" sz="2000" b="0" i="1" strike="noStrike" spc="-1">
                <a:solidFill>
                  <a:srgbClr val="000000"/>
                </a:solidFill>
                <a:latin typeface="Agency FB"/>
              </a:rPr>
              <a:t>IV - o pensionista de servidor...</a:t>
            </a:r>
            <a:endParaRPr lang="pt-BR" sz="2000" b="0" strike="noStrike" spc="-1">
              <a:latin typeface="Arial"/>
            </a:endParaRPr>
          </a:p>
        </p:txBody>
      </p:sp>
      <p:sp>
        <p:nvSpPr>
          <p:cNvPr id="138" name="CustomShape 2"/>
          <p:cNvSpPr/>
          <p:nvPr/>
        </p:nvSpPr>
        <p:spPr>
          <a:xfrm>
            <a:off x="2014560" y="235800"/>
            <a:ext cx="7796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dirty="0">
                <a:solidFill>
                  <a:srgbClr val="FFFFFF"/>
                </a:solidFill>
                <a:latin typeface="Agency FB"/>
              </a:rPr>
              <a:t>Per Capita Saúde Suplementar</a:t>
            </a:r>
            <a:endParaRPr lang="pt-BR" sz="4400" b="0" strike="noStrike" spc="-1" dirty="0">
              <a:latin typeface="Arial"/>
            </a:endParaRPr>
          </a:p>
        </p:txBody>
      </p:sp>
      <p:sp>
        <p:nvSpPr>
          <p:cNvPr id="139" name="Line 3"/>
          <p:cNvSpPr/>
          <p:nvPr/>
        </p:nvSpPr>
        <p:spPr>
          <a:xfrm flipH="1">
            <a:off x="498600" y="659160"/>
            <a:ext cx="254916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40"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3969557544"/>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38"/>
                                        </p:tgtEl>
                                        <p:attrNameLst>
                                          <p:attrName>style.visibility</p:attrName>
                                        </p:attrNameLst>
                                      </p:cBhvr>
                                      <p:to>
                                        <p:strVal val="visible"/>
                                      </p:to>
                                    </p:set>
                                    <p:anim calcmode="lin" valueType="num">
                                      <p:cBhvr additive="repl">
                                        <p:cTn id="7" dur="500" fill="hold"/>
                                        <p:tgtEl>
                                          <p:spTgt spid="138"/>
                                        </p:tgtEl>
                                        <p:attrNameLst>
                                          <p:attrName/>
                                        </p:attrNameLst>
                                      </p:cBhvr>
                                      <p:tavLst>
                                        <p:tav tm="0">
                                          <p:val>
                                            <p:boolVal val="0"/>
                                          </p:val>
                                        </p:tav>
                                        <p:tav tm="100000">
                                          <p:val>
                                            <p:strVal val="#ppt_w"/>
                                          </p:val>
                                        </p:tav>
                                      </p:tavLst>
                                    </p:anim>
                                    <p:anim calcmode="lin" valueType="num">
                                      <p:cBhvr additive="repl">
                                        <p:cTn id="8" dur="500" fill="hold"/>
                                        <p:tgtEl>
                                          <p:spTgt spid="138"/>
                                        </p:tgtEl>
                                        <p:attrNameLst>
                                          <p:attrName/>
                                        </p:attrNameLst>
                                      </p:cBhvr>
                                      <p:tavLst>
                                        <p:tav tm="0">
                                          <p:val>
                                            <p:boolVal val="0"/>
                                          </p:val>
                                        </p:tav>
                                        <p:tav tm="100000">
                                          <p:val>
                                            <p:strVal val="#ppt_h"/>
                                          </p:val>
                                        </p:tav>
                                      </p:tavLst>
                                    </p:anim>
                                    <p:animEffect transition="in" filter="fade">
                                      <p:cBhvr additive="repl">
                                        <p:cTn id="9" dur="500"/>
                                        <p:tgtEl>
                                          <p:spTgt spid="138"/>
                                        </p:tgtEl>
                                      </p:cBhvr>
                                    </p:animEffect>
                                  </p:childTnLst>
                                </p:cTn>
                              </p:par>
                              <p:par>
                                <p:cTn id="10" presetID="53" presetClass="entr" presetSubtype="16" fill="hold" nodeType="withEffect">
                                  <p:stCondLst>
                                    <p:cond delay="0"/>
                                  </p:stCondLst>
                                  <p:childTnLst>
                                    <p:set>
                                      <p:cBhvr>
                                        <p:cTn id="11" dur="1" fill="hold">
                                          <p:stCondLst>
                                            <p:cond delay="0"/>
                                          </p:stCondLst>
                                        </p:cTn>
                                        <p:tgtEl>
                                          <p:spTgt spid="139"/>
                                        </p:tgtEl>
                                        <p:attrNameLst>
                                          <p:attrName>style.visibility</p:attrName>
                                        </p:attrNameLst>
                                      </p:cBhvr>
                                      <p:to>
                                        <p:strVal val="visible"/>
                                      </p:to>
                                    </p:set>
                                    <p:anim calcmode="lin" valueType="num">
                                      <p:cBhvr additive="repl">
                                        <p:cTn id="12" dur="500" fill="hold"/>
                                        <p:tgtEl>
                                          <p:spTgt spid="139"/>
                                        </p:tgtEl>
                                        <p:attrNameLst>
                                          <p:attrName/>
                                        </p:attrNameLst>
                                      </p:cBhvr>
                                      <p:tavLst>
                                        <p:tav tm="0">
                                          <p:val>
                                            <p:boolVal val="0"/>
                                          </p:val>
                                        </p:tav>
                                        <p:tav tm="100000">
                                          <p:val>
                                            <p:strVal val="#ppt_w"/>
                                          </p:val>
                                        </p:tav>
                                      </p:tavLst>
                                    </p:anim>
                                    <p:anim calcmode="lin" valueType="num">
                                      <p:cBhvr additive="repl">
                                        <p:cTn id="13" dur="500" fill="hold"/>
                                        <p:tgtEl>
                                          <p:spTgt spid="139"/>
                                        </p:tgtEl>
                                        <p:attrNameLst>
                                          <p:attrName/>
                                        </p:attrNameLst>
                                      </p:cBhvr>
                                      <p:tavLst>
                                        <p:tav tm="0">
                                          <p:val>
                                            <p:boolVal val="0"/>
                                          </p:val>
                                        </p:tav>
                                        <p:tav tm="100000">
                                          <p:val>
                                            <p:strVal val="#ppt_h"/>
                                          </p:val>
                                        </p:tav>
                                      </p:tavLst>
                                    </p:anim>
                                    <p:animEffect transition="in" filter="fade">
                                      <p:cBhvr additive="repl">
                                        <p:cTn id="14" dur="500"/>
                                        <p:tgtEl>
                                          <p:spTgt spid="139"/>
                                        </p:tgtEl>
                                      </p:cBhvr>
                                    </p:animEffect>
                                  </p:childTnLst>
                                </p:cTn>
                              </p:par>
                              <p:par>
                                <p:cTn id="15" presetID="53" presetClass="entr" presetSubtype="16" fill="hold" nodeType="withEffect">
                                  <p:stCondLst>
                                    <p:cond delay="0"/>
                                  </p:stCondLst>
                                  <p:childTnLst>
                                    <p:set>
                                      <p:cBhvr>
                                        <p:cTn id="16" dur="1" fill="hold">
                                          <p:stCondLst>
                                            <p:cond delay="0"/>
                                          </p:stCondLst>
                                        </p:cTn>
                                        <p:tgtEl>
                                          <p:spTgt spid="140"/>
                                        </p:tgtEl>
                                        <p:attrNameLst>
                                          <p:attrName>style.visibility</p:attrName>
                                        </p:attrNameLst>
                                      </p:cBhvr>
                                      <p:to>
                                        <p:strVal val="visible"/>
                                      </p:to>
                                    </p:set>
                                    <p:anim calcmode="lin" valueType="num">
                                      <p:cBhvr additive="repl">
                                        <p:cTn id="17" dur="500" fill="hold"/>
                                        <p:tgtEl>
                                          <p:spTgt spid="140"/>
                                        </p:tgtEl>
                                        <p:attrNameLst>
                                          <p:attrName/>
                                        </p:attrNameLst>
                                      </p:cBhvr>
                                      <p:tavLst>
                                        <p:tav tm="0">
                                          <p:val>
                                            <p:boolVal val="0"/>
                                          </p:val>
                                        </p:tav>
                                        <p:tav tm="100000">
                                          <p:val>
                                            <p:strVal val="#ppt_w"/>
                                          </p:val>
                                        </p:tav>
                                      </p:tavLst>
                                    </p:anim>
                                    <p:anim calcmode="lin" valueType="num">
                                      <p:cBhvr additive="repl">
                                        <p:cTn id="18" dur="500" fill="hold"/>
                                        <p:tgtEl>
                                          <p:spTgt spid="140"/>
                                        </p:tgtEl>
                                        <p:attrNameLst>
                                          <p:attrName/>
                                        </p:attrNameLst>
                                      </p:cBhvr>
                                      <p:tavLst>
                                        <p:tav tm="0">
                                          <p:val>
                                            <p:boolVal val="0"/>
                                          </p:val>
                                        </p:tav>
                                        <p:tav tm="100000">
                                          <p:val>
                                            <p:strVal val="#ppt_h"/>
                                          </p:val>
                                        </p:tav>
                                      </p:tavLst>
                                    </p:anim>
                                    <p:animEffect transition="in" filter="fade">
                                      <p:cBhvr additive="repl">
                                        <p:cTn id="19" dur="500"/>
                                        <p:tgtEl>
                                          <p:spTgt spid="14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37">
                                            <p:txEl>
                                              <p:charRg st="0" end="1031"/>
                                            </p:txEl>
                                          </p:spTgt>
                                        </p:tgtEl>
                                        <p:attrNameLst>
                                          <p:attrName>style.visibility</p:attrName>
                                        </p:attrNameLst>
                                      </p:cBhvr>
                                      <p:to>
                                        <p:strVal val="visible"/>
                                      </p:to>
                                    </p:set>
                                    <p:anim calcmode="lin" valueType="num">
                                      <p:cBhvr additive="repl">
                                        <p:cTn id="24" dur="500" fill="hold"/>
                                        <p:tgtEl>
                                          <p:spTgt spid="137">
                                            <p:txEl>
                                              <p:charRg st="0" end="1031"/>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37">
                                            <p:txEl>
                                              <p:charRg st="0" end="103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30"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36"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42"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48"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54"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55"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nodeType="clickEffect">
                                  <p:stCondLst>
                                    <p:cond delay="0"/>
                                  </p:stCondLst>
                                  <p:childTnLst>
                                    <p:set>
                                      <p:cBhvr>
                                        <p:cTn id="59"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60"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61"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nodeType="clickEffect">
                                  <p:stCondLst>
                                    <p:cond delay="0"/>
                                  </p:stCondLst>
                                  <p:childTnLst>
                                    <p:set>
                                      <p:cBhvr>
                                        <p:cTn id="65"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66"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67"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nodeType="clickEffect">
                                  <p:stCondLst>
                                    <p:cond delay="0"/>
                                  </p:stCondLst>
                                  <p:childTnLst>
                                    <p:set>
                                      <p:cBhvr>
                                        <p:cTn id="71"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72"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73"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nodeType="clickEffect">
                                  <p:stCondLst>
                                    <p:cond delay="0"/>
                                  </p:stCondLst>
                                  <p:childTnLst>
                                    <p:set>
                                      <p:cBhvr>
                                        <p:cTn id="77" dur="1" fill="hold">
                                          <p:stCondLst>
                                            <p:cond delay="0"/>
                                          </p:stCondLst>
                                        </p:cTn>
                                        <p:tgtEl>
                                          <p:spTgt spid="137">
                                            <p:txEl>
                                              <p:charRg st="1031" end="1031"/>
                                            </p:txEl>
                                          </p:spTgt>
                                        </p:tgtEl>
                                        <p:attrNameLst>
                                          <p:attrName>style.visibility</p:attrName>
                                        </p:attrNameLst>
                                      </p:cBhvr>
                                      <p:to>
                                        <p:strVal val="visible"/>
                                      </p:to>
                                    </p:set>
                                    <p:anim calcmode="lin" valueType="num">
                                      <p:cBhvr additive="repl">
                                        <p:cTn id="78" dur="500" fill="hold"/>
                                        <p:tgtEl>
                                          <p:spTgt spid="137">
                                            <p:txEl>
                                              <p:charRg st="1031" end="1031"/>
                                            </p:txEl>
                                          </p:spTgt>
                                        </p:tgtEl>
                                        <p:attrNameLst>
                                          <p:attrName>ppt_x</p:attrName>
                                        </p:attrNameLst>
                                      </p:cBhvr>
                                      <p:tavLst>
                                        <p:tav tm="0">
                                          <p:val>
                                            <p:strVal val="0-#ppt_w/2"/>
                                          </p:val>
                                        </p:tav>
                                        <p:tav tm="100000">
                                          <p:val>
                                            <p:strVal val="#ppt_x"/>
                                          </p:val>
                                        </p:tav>
                                      </p:tavLst>
                                    </p:anim>
                                    <p:anim calcmode="lin" valueType="num">
                                      <p:cBhvr additive="repl">
                                        <p:cTn id="79" dur="500" fill="hold"/>
                                        <p:tgtEl>
                                          <p:spTgt spid="137">
                                            <p:txEl>
                                              <p:charRg st="1031" end="103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6" name="Picture 2"/>
          <p:cNvPicPr/>
          <p:nvPr/>
        </p:nvPicPr>
        <p:blipFill>
          <a:blip r:embed="rId2"/>
          <a:stretch/>
        </p:blipFill>
        <p:spPr>
          <a:xfrm>
            <a:off x="1414800" y="418680"/>
            <a:ext cx="881640" cy="1246680"/>
          </a:xfrm>
          <a:prstGeom prst="rect">
            <a:avLst/>
          </a:prstGeom>
          <a:ln>
            <a:solidFill>
              <a:srgbClr val="FFFFFF"/>
            </a:solidFill>
          </a:ln>
        </p:spPr>
      </p:pic>
      <p:sp>
        <p:nvSpPr>
          <p:cNvPr id="87" name="CustomShape 1"/>
          <p:cNvSpPr/>
          <p:nvPr/>
        </p:nvSpPr>
        <p:spPr>
          <a:xfrm>
            <a:off x="1414800" y="3029040"/>
            <a:ext cx="9298800" cy="1431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6000" b="1" strike="noStrike" spc="-1" dirty="0">
                <a:solidFill>
                  <a:srgbClr val="17375E"/>
                </a:solidFill>
                <a:latin typeface="Calibri"/>
              </a:rPr>
              <a:t>LICENÇAS</a:t>
            </a:r>
            <a:endParaRPr lang="pt-BR" sz="6000" b="0" strike="noStrike" spc="-1" dirty="0">
              <a:latin typeface="Arial"/>
            </a:endParaRPr>
          </a:p>
          <a:p>
            <a:pPr algn="ctr">
              <a:lnSpc>
                <a:spcPct val="100000"/>
              </a:lnSpc>
            </a:pPr>
            <a:r>
              <a:rPr lang="pt-BR" sz="2800" b="1" strike="noStrike" spc="-1" dirty="0">
                <a:solidFill>
                  <a:srgbClr val="000000"/>
                </a:solidFill>
                <a:latin typeface="Calibri"/>
              </a:rPr>
              <a:t>Lei 8.112/90</a:t>
            </a:r>
            <a:endParaRPr lang="pt-BR" sz="2800" b="0" strike="noStrike" spc="-1" dirty="0">
              <a:latin typeface="Arial"/>
            </a:endParaRPr>
          </a:p>
        </p:txBody>
      </p:sp>
      <p:sp>
        <p:nvSpPr>
          <p:cNvPr id="88" name="CustomShape 2"/>
          <p:cNvSpPr/>
          <p:nvPr/>
        </p:nvSpPr>
        <p:spPr>
          <a:xfrm>
            <a:off x="2432880" y="605160"/>
            <a:ext cx="8161200" cy="1059840"/>
          </a:xfrm>
          <a:prstGeom prst="rect">
            <a:avLst/>
          </a:prstGeom>
          <a:noFill/>
          <a:ln>
            <a:noFill/>
          </a:ln>
        </p:spPr>
        <p:style>
          <a:lnRef idx="0">
            <a:scrgbClr r="0" g="0" b="0"/>
          </a:lnRef>
          <a:fillRef idx="0">
            <a:scrgbClr r="0" g="0" b="0"/>
          </a:fillRef>
          <a:effectRef idx="0">
            <a:scrgbClr r="0" g="0" b="0"/>
          </a:effectRef>
          <a:fontRef idx="minor"/>
        </p:style>
        <p:txBody>
          <a:bodyPr/>
          <a:lstStyle/>
          <a:p>
            <a:pPr>
              <a:lnSpc>
                <a:spcPct val="100000"/>
              </a:lnSpc>
              <a:spcBef>
                <a:spcPts val="601"/>
              </a:spcBef>
            </a:pPr>
            <a:r>
              <a:rPr lang="pt-BR" sz="1600" b="1" strike="noStrike" spc="-1">
                <a:solidFill>
                  <a:srgbClr val="000000"/>
                </a:solidFill>
                <a:latin typeface="Agency FB"/>
              </a:rPr>
              <a:t>UNIVERSIDADE FEDERAL DO PIAUÍ</a:t>
            </a:r>
            <a:endParaRPr lang="pt-BR" sz="1600" b="0" strike="noStrike" spc="-1">
              <a:latin typeface="Arial"/>
            </a:endParaRPr>
          </a:p>
          <a:p>
            <a:pPr>
              <a:lnSpc>
                <a:spcPct val="100000"/>
              </a:lnSpc>
              <a:spcBef>
                <a:spcPts val="601"/>
              </a:spcBef>
            </a:pPr>
            <a:r>
              <a:rPr lang="pt-BR" sz="1600" b="1" strike="noStrike" spc="-1">
                <a:solidFill>
                  <a:srgbClr val="000000"/>
                </a:solidFill>
                <a:latin typeface="Agency FB"/>
              </a:rPr>
              <a:t>SUPERINTENDÊNCIA DE RECURSOS HUMANOS</a:t>
            </a:r>
            <a:endParaRPr lang="pt-BR" sz="1600" b="0" strike="noStrike" spc="-1">
              <a:latin typeface="Arial"/>
            </a:endParaRPr>
          </a:p>
          <a:p>
            <a:pPr>
              <a:lnSpc>
                <a:spcPct val="100000"/>
              </a:lnSpc>
              <a:spcBef>
                <a:spcPts val="601"/>
              </a:spcBef>
            </a:pPr>
            <a:r>
              <a:rPr lang="pt-BR" sz="1600" b="1" strike="noStrike" spc="-1">
                <a:solidFill>
                  <a:srgbClr val="000000"/>
                </a:solidFill>
                <a:latin typeface="Agency FB"/>
              </a:rPr>
              <a:t>COORDENAÇÃO DE ATENÇÃO AO SERVIDOR</a:t>
            </a:r>
            <a:endParaRPr lang="pt-BR" sz="1600" b="0" strike="noStrike" spc="-1">
              <a:latin typeface="Arial"/>
            </a:endParaRPr>
          </a:p>
          <a:p>
            <a:pPr>
              <a:lnSpc>
                <a:spcPct val="100000"/>
              </a:lnSpc>
              <a:spcBef>
                <a:spcPts val="601"/>
              </a:spcBef>
            </a:pPr>
            <a:endParaRPr lang="pt-BR" sz="1600" b="0" strike="noStrike" spc="-1">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p:nvPr/>
        </p:nvSpPr>
        <p:spPr>
          <a:xfrm>
            <a:off x="835920" y="1685880"/>
            <a:ext cx="10571760" cy="545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200" b="0" strike="noStrike" spc="-1" dirty="0">
                <a:solidFill>
                  <a:srgbClr val="000000"/>
                </a:solidFill>
                <a:latin typeface="Agency FB" panose="020B0503020202020204" pitchFamily="34" charset="0"/>
              </a:rPr>
              <a:t>Licença concedida a todos os servidores, para cuidar da própria saúde, a pedido ou de ofício, com base em perícia médica ou homologação do atestado de médico particular, sem prejuízo da remuneração.</a:t>
            </a:r>
            <a:endParaRPr lang="pt-BR" sz="2200" b="0" strike="noStrike" spc="-1" dirty="0">
              <a:latin typeface="Agency FB" panose="020B0503020202020204" pitchFamily="34" charset="0"/>
            </a:endParaRPr>
          </a:p>
          <a:p>
            <a:pPr>
              <a:lnSpc>
                <a:spcPct val="100000"/>
              </a:lnSpc>
            </a:pPr>
            <a:r>
              <a:rPr lang="pt-BR" sz="2200" b="0" strike="noStrike" spc="-1" dirty="0">
                <a:solidFill>
                  <a:srgbClr val="000000"/>
                </a:solidFill>
                <a:latin typeface="Agency FB" panose="020B0503020202020204" pitchFamily="34" charset="0"/>
              </a:rPr>
              <a:t>     • A licença não pode durar mais de 24 (vinte e quatro) meses consecutivos.</a:t>
            </a:r>
            <a:br>
              <a:rPr sz="2200" dirty="0">
                <a:latin typeface="Agency FB" panose="020B0503020202020204" pitchFamily="34" charset="0"/>
              </a:rPr>
            </a:br>
            <a:r>
              <a:rPr lang="pt-BR" sz="2200" b="0" strike="noStrike" spc="-1" dirty="0">
                <a:solidFill>
                  <a:srgbClr val="000000"/>
                </a:solidFill>
                <a:latin typeface="Agency FB" panose="020B0503020202020204" pitchFamily="34" charset="0"/>
              </a:rPr>
              <a:t>     • Durante a licença o servidor percebe a remuneração integral, não podendo exercer outra atividade remunerada.</a:t>
            </a:r>
            <a:br>
              <a:rPr sz="2200" dirty="0">
                <a:latin typeface="Agency FB" panose="020B0503020202020204" pitchFamily="34" charset="0"/>
              </a:rPr>
            </a:br>
            <a:r>
              <a:rPr lang="pt-BR" sz="2200" b="0" strike="noStrike" spc="-1" dirty="0">
                <a:solidFill>
                  <a:srgbClr val="000000"/>
                </a:solidFill>
                <a:latin typeface="Agency FB" panose="020B0503020202020204" pitchFamily="34" charset="0"/>
              </a:rPr>
              <a:t>     • A licença inferior a 15 (quinze) dias, dentro de 1 (um) ano, poderá ser dispensada de perícia médica.</a:t>
            </a:r>
            <a:endParaRPr lang="pt-BR" sz="2200" b="0" strike="noStrike" spc="-1" dirty="0">
              <a:latin typeface="Agency FB" panose="020B0503020202020204" pitchFamily="34" charset="0"/>
            </a:endParaRPr>
          </a:p>
          <a:p>
            <a:pPr>
              <a:lnSpc>
                <a:spcPct val="100000"/>
              </a:lnSpc>
            </a:pPr>
            <a:endParaRPr lang="pt-BR" sz="2200" b="0" strike="noStrike" spc="-1" dirty="0">
              <a:latin typeface="Agency FB" panose="020B0503020202020204" pitchFamily="34" charset="0"/>
            </a:endParaRPr>
          </a:p>
          <a:p>
            <a:r>
              <a:rPr lang="pt-BR" sz="2200" b="1" strike="noStrike" spc="-1" dirty="0">
                <a:solidFill>
                  <a:srgbClr val="000000"/>
                </a:solidFill>
                <a:latin typeface="Agency FB" panose="020B0503020202020204" pitchFamily="34" charset="0"/>
              </a:rPr>
              <a:t>OBS</a:t>
            </a:r>
            <a:r>
              <a:rPr lang="pt-BR" sz="2200" b="0" strike="noStrike" spc="-1" dirty="0">
                <a:solidFill>
                  <a:srgbClr val="000000"/>
                </a:solidFill>
                <a:latin typeface="Agency FB" panose="020B0503020202020204" pitchFamily="34" charset="0"/>
              </a:rPr>
              <a:t>: </a:t>
            </a:r>
            <a:r>
              <a:rPr lang="pt-BR" sz="2200" dirty="0">
                <a:latin typeface="Agency FB" panose="020B0503020202020204" pitchFamily="34" charset="0"/>
              </a:rPr>
              <a:t>Atestados, mesmo dispensados de perícia, devem ser cadastrados pelo próprio servidor no SOUGOV no prazo de cinco dias a contar da data de início do atestado médico. </a:t>
            </a:r>
          </a:p>
          <a:p>
            <a:pPr>
              <a:lnSpc>
                <a:spcPct val="100000"/>
              </a:lnSpc>
            </a:pPr>
            <a:endParaRPr lang="pt-BR" sz="2200" b="0" strike="noStrike" spc="-1" dirty="0">
              <a:latin typeface="Agency FB" panose="020B0503020202020204" pitchFamily="34" charset="0"/>
            </a:endParaRPr>
          </a:p>
          <a:p>
            <a:r>
              <a:rPr lang="pt-BR" sz="2200" b="1" strike="noStrike" spc="-1" dirty="0">
                <a:solidFill>
                  <a:srgbClr val="000000"/>
                </a:solidFill>
                <a:latin typeface="Agency FB" panose="020B0503020202020204" pitchFamily="34" charset="0"/>
              </a:rPr>
              <a:t>Como requerer</a:t>
            </a:r>
            <a:r>
              <a:rPr lang="pt-BR" sz="2200" b="0" strike="noStrike" spc="-1" dirty="0">
                <a:solidFill>
                  <a:srgbClr val="000000"/>
                </a:solidFill>
                <a:latin typeface="Agency FB" panose="020B0503020202020204" pitchFamily="34" charset="0"/>
              </a:rPr>
              <a:t>: </a:t>
            </a:r>
            <a:r>
              <a:rPr lang="pt-BR" sz="2200" dirty="0">
                <a:latin typeface="Agency FB" panose="020B0503020202020204" pitchFamily="34" charset="0"/>
              </a:rPr>
              <a:t>Cadastrar o atestado no SOUGOV no prazo de cinco dias corridos a partir da data de emissão do atestado.</a:t>
            </a: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Fundamentação Legal</a:t>
            </a:r>
            <a:r>
              <a:rPr lang="pt-BR" sz="2200" b="0" strike="noStrike" spc="-1" dirty="0">
                <a:solidFill>
                  <a:srgbClr val="000000"/>
                </a:solidFill>
                <a:latin typeface="Agency FB" panose="020B0503020202020204" pitchFamily="34" charset="0"/>
              </a:rPr>
              <a:t>: Decreto nº 7.003/2009</a:t>
            </a:r>
            <a:endParaRPr lang="pt-BR" sz="2200" b="0" strike="noStrike" spc="-1" dirty="0">
              <a:latin typeface="Agency FB" panose="020B0503020202020204" pitchFamily="34" charset="0"/>
            </a:endParaRPr>
          </a:p>
        </p:txBody>
      </p:sp>
      <p:sp>
        <p:nvSpPr>
          <p:cNvPr id="90" name="CustomShape 2"/>
          <p:cNvSpPr/>
          <p:nvPr/>
        </p:nvSpPr>
        <p:spPr>
          <a:xfrm>
            <a:off x="639720" y="517320"/>
            <a:ext cx="1056420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Licença para tratamento da própria saúde</a:t>
            </a:r>
            <a:endParaRPr lang="pt-BR" sz="4400" b="0" strike="noStrike" spc="-1">
              <a:latin typeface="Arial"/>
            </a:endParaRPr>
          </a:p>
        </p:txBody>
      </p:sp>
      <p:sp>
        <p:nvSpPr>
          <p:cNvPr id="91" name="Line 3"/>
          <p:cNvSpPr/>
          <p:nvPr/>
        </p:nvSpPr>
        <p:spPr>
          <a:xfrm flipH="1">
            <a:off x="646560" y="887040"/>
            <a:ext cx="133020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92" name="Line 4"/>
          <p:cNvSpPr/>
          <p:nvPr/>
        </p:nvSpPr>
        <p:spPr>
          <a:xfrm>
            <a:off x="646560" y="887040"/>
            <a:ext cx="360" cy="50518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repl">
                                        <p:cTn id="7" dur="500" fill="hold"/>
                                        <p:tgtEl>
                                          <p:spTgt spid="90"/>
                                        </p:tgtEl>
                                        <p:attrNameLst>
                                          <p:attrName/>
                                        </p:attrNameLst>
                                      </p:cBhvr>
                                      <p:tavLst>
                                        <p:tav tm="0">
                                          <p:val>
                                            <p:boolVal val="0"/>
                                          </p:val>
                                        </p:tav>
                                        <p:tav tm="100000">
                                          <p:val>
                                            <p:strVal val="#ppt_w"/>
                                          </p:val>
                                        </p:tav>
                                      </p:tavLst>
                                    </p:anim>
                                    <p:anim calcmode="lin" valueType="num">
                                      <p:cBhvr additive="repl">
                                        <p:cTn id="8" dur="500" fill="hold"/>
                                        <p:tgtEl>
                                          <p:spTgt spid="90"/>
                                        </p:tgtEl>
                                        <p:attrNameLst>
                                          <p:attrName/>
                                        </p:attrNameLst>
                                      </p:cBhvr>
                                      <p:tavLst>
                                        <p:tav tm="0">
                                          <p:val>
                                            <p:boolVal val="0"/>
                                          </p:val>
                                        </p:tav>
                                        <p:tav tm="100000">
                                          <p:val>
                                            <p:strVal val="#ppt_h"/>
                                          </p:val>
                                        </p:tav>
                                      </p:tavLst>
                                    </p:anim>
                                    <p:animEffect transition="in" filter="fade">
                                      <p:cBhvr additive="repl">
                                        <p:cTn id="9" dur="500"/>
                                        <p:tgtEl>
                                          <p:spTgt spid="90"/>
                                        </p:tgtEl>
                                      </p:cBhvr>
                                    </p:animEffect>
                                  </p:childTnLst>
                                </p:cTn>
                              </p:par>
                              <p:par>
                                <p:cTn id="10" presetID="53" presetClass="entr" presetSubtype="16" fill="hold" nodeType="withEffect">
                                  <p:stCondLst>
                                    <p:cond delay="0"/>
                                  </p:stCondLst>
                                  <p:childTnLst>
                                    <p:set>
                                      <p:cBhvr>
                                        <p:cTn id="11" dur="1" fill="hold">
                                          <p:stCondLst>
                                            <p:cond delay="0"/>
                                          </p:stCondLst>
                                        </p:cTn>
                                        <p:tgtEl>
                                          <p:spTgt spid="91"/>
                                        </p:tgtEl>
                                        <p:attrNameLst>
                                          <p:attrName>style.visibility</p:attrName>
                                        </p:attrNameLst>
                                      </p:cBhvr>
                                      <p:to>
                                        <p:strVal val="visible"/>
                                      </p:to>
                                    </p:set>
                                    <p:anim calcmode="lin" valueType="num">
                                      <p:cBhvr additive="repl">
                                        <p:cTn id="12" dur="500" fill="hold"/>
                                        <p:tgtEl>
                                          <p:spTgt spid="91"/>
                                        </p:tgtEl>
                                        <p:attrNameLst>
                                          <p:attrName/>
                                        </p:attrNameLst>
                                      </p:cBhvr>
                                      <p:tavLst>
                                        <p:tav tm="0">
                                          <p:val>
                                            <p:boolVal val="0"/>
                                          </p:val>
                                        </p:tav>
                                        <p:tav tm="100000">
                                          <p:val>
                                            <p:strVal val="#ppt_w"/>
                                          </p:val>
                                        </p:tav>
                                      </p:tavLst>
                                    </p:anim>
                                    <p:anim calcmode="lin" valueType="num">
                                      <p:cBhvr additive="repl">
                                        <p:cTn id="13" dur="500" fill="hold"/>
                                        <p:tgtEl>
                                          <p:spTgt spid="91"/>
                                        </p:tgtEl>
                                        <p:attrNameLst>
                                          <p:attrName/>
                                        </p:attrNameLst>
                                      </p:cBhvr>
                                      <p:tavLst>
                                        <p:tav tm="0">
                                          <p:val>
                                            <p:boolVal val="0"/>
                                          </p:val>
                                        </p:tav>
                                        <p:tav tm="100000">
                                          <p:val>
                                            <p:strVal val="#ppt_h"/>
                                          </p:val>
                                        </p:tav>
                                      </p:tavLst>
                                    </p:anim>
                                    <p:animEffect transition="in" filter="fade">
                                      <p:cBhvr additive="repl">
                                        <p:cTn id="14" dur="500"/>
                                        <p:tgtEl>
                                          <p:spTgt spid="91"/>
                                        </p:tgtEl>
                                      </p:cBhvr>
                                    </p:animEffect>
                                  </p:childTnLst>
                                </p:cTn>
                              </p:par>
                              <p:par>
                                <p:cTn id="15" presetID="53" presetClass="entr" presetSubtype="16" fill="hold" nodeType="withEffect">
                                  <p:stCondLst>
                                    <p:cond delay="0"/>
                                  </p:stCondLst>
                                  <p:childTnLst>
                                    <p:set>
                                      <p:cBhvr>
                                        <p:cTn id="16" dur="1" fill="hold">
                                          <p:stCondLst>
                                            <p:cond delay="0"/>
                                          </p:stCondLst>
                                        </p:cTn>
                                        <p:tgtEl>
                                          <p:spTgt spid="92"/>
                                        </p:tgtEl>
                                        <p:attrNameLst>
                                          <p:attrName>style.visibility</p:attrName>
                                        </p:attrNameLst>
                                      </p:cBhvr>
                                      <p:to>
                                        <p:strVal val="visible"/>
                                      </p:to>
                                    </p:set>
                                    <p:anim calcmode="lin" valueType="num">
                                      <p:cBhvr additive="repl">
                                        <p:cTn id="17" dur="500" fill="hold"/>
                                        <p:tgtEl>
                                          <p:spTgt spid="92"/>
                                        </p:tgtEl>
                                        <p:attrNameLst>
                                          <p:attrName/>
                                        </p:attrNameLst>
                                      </p:cBhvr>
                                      <p:tavLst>
                                        <p:tav tm="0">
                                          <p:val>
                                            <p:boolVal val="0"/>
                                          </p:val>
                                        </p:tav>
                                        <p:tav tm="100000">
                                          <p:val>
                                            <p:strVal val="#ppt_w"/>
                                          </p:val>
                                        </p:tav>
                                      </p:tavLst>
                                    </p:anim>
                                    <p:anim calcmode="lin" valueType="num">
                                      <p:cBhvr additive="repl">
                                        <p:cTn id="18" dur="500" fill="hold"/>
                                        <p:tgtEl>
                                          <p:spTgt spid="92"/>
                                        </p:tgtEl>
                                        <p:attrNameLst>
                                          <p:attrName/>
                                        </p:attrNameLst>
                                      </p:cBhvr>
                                      <p:tavLst>
                                        <p:tav tm="0">
                                          <p:val>
                                            <p:boolVal val="0"/>
                                          </p:val>
                                        </p:tav>
                                        <p:tav tm="100000">
                                          <p:val>
                                            <p:strVal val="#ppt_h"/>
                                          </p:val>
                                        </p:tav>
                                      </p:tavLst>
                                    </p:anim>
                                    <p:animEffect transition="in" filter="fade">
                                      <p:cBhvr additive="repl">
                                        <p:cTn id="19" dur="500"/>
                                        <p:tgtEl>
                                          <p:spTgt spid="9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89">
                                            <p:txEl>
                                              <p:pRg st="0" end="197"/>
                                            </p:txEl>
                                          </p:spTgt>
                                        </p:tgtEl>
                                        <p:attrNameLst>
                                          <p:attrName>style.visibility</p:attrName>
                                        </p:attrNameLst>
                                      </p:cBhvr>
                                      <p:to>
                                        <p:strVal val="visible"/>
                                      </p:to>
                                    </p:set>
                                    <p:anim calcmode="lin" valueType="num">
                                      <p:cBhvr additive="repl">
                                        <p:cTn id="24" dur="500" fill="hold"/>
                                        <p:tgtEl>
                                          <p:spTgt spid="89">
                                            <p:txEl>
                                              <p:pRg st="0" end="197"/>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89">
                                            <p:txEl>
                                              <p:pRg st="0" end="197"/>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89">
                                            <p:txEl>
                                              <p:pRg st="199" end="502"/>
                                            </p:txEl>
                                          </p:spTgt>
                                        </p:tgtEl>
                                        <p:attrNameLst>
                                          <p:attrName>style.visibility</p:attrName>
                                        </p:attrNameLst>
                                      </p:cBhvr>
                                      <p:to>
                                        <p:strVal val="visible"/>
                                      </p:to>
                                    </p:set>
                                    <p:anim calcmode="lin" valueType="num">
                                      <p:cBhvr additive="repl">
                                        <p:cTn id="30" dur="500" fill="hold"/>
                                        <p:tgtEl>
                                          <p:spTgt spid="89">
                                            <p:txEl>
                                              <p:pRg st="199" end="502"/>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89">
                                            <p:txEl>
                                              <p:pRg st="199" end="50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89">
                                            <p:txEl>
                                              <p:pRg st="503" end="641"/>
                                            </p:txEl>
                                          </p:spTgt>
                                        </p:tgtEl>
                                        <p:attrNameLst>
                                          <p:attrName>style.visibility</p:attrName>
                                        </p:attrNameLst>
                                      </p:cBhvr>
                                      <p:to>
                                        <p:strVal val="visible"/>
                                      </p:to>
                                    </p:set>
                                    <p:anim calcmode="lin" valueType="num">
                                      <p:cBhvr additive="repl">
                                        <p:cTn id="36" dur="500" fill="hold"/>
                                        <p:tgtEl>
                                          <p:spTgt spid="89">
                                            <p:txEl>
                                              <p:pRg st="503" end="641"/>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89">
                                            <p:txEl>
                                              <p:pRg st="503" end="641"/>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89">
                                            <p:txEl>
                                              <p:pRg st="642" end="738"/>
                                            </p:txEl>
                                          </p:spTgt>
                                        </p:tgtEl>
                                        <p:attrNameLst>
                                          <p:attrName>style.visibility</p:attrName>
                                        </p:attrNameLst>
                                      </p:cBhvr>
                                      <p:to>
                                        <p:strVal val="visible"/>
                                      </p:to>
                                    </p:set>
                                    <p:anim calcmode="lin" valueType="num">
                                      <p:cBhvr additive="repl">
                                        <p:cTn id="42" dur="500" fill="hold"/>
                                        <p:tgtEl>
                                          <p:spTgt spid="89">
                                            <p:txEl>
                                              <p:pRg st="642" end="738"/>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89">
                                            <p:txEl>
                                              <p:pRg st="642" end="738"/>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89">
                                            <p:txEl>
                                              <p:pRg st="739" end="780"/>
                                            </p:txEl>
                                          </p:spTgt>
                                        </p:tgtEl>
                                        <p:attrNameLst>
                                          <p:attrName>style.visibility</p:attrName>
                                        </p:attrNameLst>
                                      </p:cBhvr>
                                      <p:to>
                                        <p:strVal val="visible"/>
                                      </p:to>
                                    </p:set>
                                    <p:anim calcmode="lin" valueType="num">
                                      <p:cBhvr additive="repl">
                                        <p:cTn id="48" dur="500" fill="hold"/>
                                        <p:tgtEl>
                                          <p:spTgt spid="89">
                                            <p:txEl>
                                              <p:pRg st="739" end="780"/>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89">
                                            <p:txEl>
                                              <p:pRg st="739" end="78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1244160" y="1685880"/>
            <a:ext cx="10006200" cy="6188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000" b="0" strike="noStrike" spc="-1" dirty="0">
                <a:solidFill>
                  <a:srgbClr val="000000"/>
                </a:solidFill>
                <a:latin typeface="Agency FB" panose="020B0503020202020204" pitchFamily="34" charset="0"/>
              </a:rPr>
              <a:t>Licença concedida aos servidores que por motivo de doença necessitar prestar assistência direta ao cônjuge ou companheiro, pais, filhos, padrasto ou madrasta, enteado ou dependente que viva às suas expensas e conste do seu assentamento funcional, mediante comprovação por perícia médica oficial, desde que a referida assistência não possa ser prestada simultaneamente com o exercício do cargo.</a:t>
            </a:r>
            <a:endParaRPr lang="pt-BR" sz="2000" b="0" strike="noStrike" spc="-1" dirty="0">
              <a:latin typeface="Agency FB" panose="020B0503020202020204" pitchFamily="34" charset="0"/>
            </a:endParaRPr>
          </a:p>
          <a:p>
            <a:pPr>
              <a:lnSpc>
                <a:spcPct val="100000"/>
              </a:lnSpc>
            </a:pPr>
            <a:r>
              <a:rPr lang="pt-BR" sz="2000" b="0" strike="noStrike" spc="-1" dirty="0">
                <a:solidFill>
                  <a:srgbClr val="000000"/>
                </a:solidFill>
                <a:latin typeface="Agency FB" panose="020B0503020202020204" pitchFamily="34" charset="0"/>
              </a:rPr>
              <a:t>     • Licença concedida por até 30 (trinta) dias, sem prejuízo da remuneração, que exige comprovação pela Perícia Médica, podendo ser prorrogada por até 30 (trinta) dias, mediante parecer da Perícia. Excedendo esses prazos, a licença será sem remuneração, por até 90 (noventa) dias.</a:t>
            </a:r>
            <a:br>
              <a:rPr sz="2000" dirty="0">
                <a:latin typeface="Agency FB" panose="020B0503020202020204" pitchFamily="34" charset="0"/>
              </a:rPr>
            </a:br>
            <a:r>
              <a:rPr lang="pt-BR" sz="2000" b="0" strike="noStrike" spc="-1" dirty="0">
                <a:solidFill>
                  <a:srgbClr val="000000"/>
                </a:solidFill>
                <a:latin typeface="Agency FB" panose="020B0503020202020204" pitchFamily="34" charset="0"/>
              </a:rPr>
              <a:t>     • Não será concedida nova licença em período inferior a 12 (doze) meses do término da última licença concedida.</a:t>
            </a:r>
            <a:endParaRPr lang="pt-BR" sz="2000" b="0" strike="noStrike" spc="-1" dirty="0">
              <a:latin typeface="Agency FB" panose="020B0503020202020204" pitchFamily="34" charset="0"/>
            </a:endParaRPr>
          </a:p>
          <a:p>
            <a:pPr>
              <a:lnSpc>
                <a:spcPct val="100000"/>
              </a:lnSpc>
            </a:pPr>
            <a:endParaRPr lang="pt-BR" sz="2000" b="0" strike="noStrike" spc="-1" dirty="0">
              <a:latin typeface="Agency FB" panose="020B0503020202020204" pitchFamily="34" charset="0"/>
            </a:endParaRPr>
          </a:p>
          <a:p>
            <a:r>
              <a:rPr lang="pt-BR" sz="2000" b="1" strike="noStrike" spc="-1" dirty="0">
                <a:solidFill>
                  <a:srgbClr val="000000"/>
                </a:solidFill>
                <a:latin typeface="Agency FB" panose="020B0503020202020204" pitchFamily="34" charset="0"/>
              </a:rPr>
              <a:t>Como requerer</a:t>
            </a:r>
            <a:r>
              <a:rPr lang="pt-BR" sz="2000" b="0" strike="noStrike" spc="-1" dirty="0">
                <a:solidFill>
                  <a:srgbClr val="000000"/>
                </a:solidFill>
                <a:latin typeface="Agency FB" panose="020B0503020202020204" pitchFamily="34" charset="0"/>
              </a:rPr>
              <a:t>: </a:t>
            </a:r>
            <a:r>
              <a:rPr lang="pt-BR" sz="2000" dirty="0">
                <a:latin typeface="Agency FB" panose="020B0503020202020204" pitchFamily="34" charset="0"/>
              </a:rPr>
              <a:t>Cadastrar o atestado no SOUGOV no prazo de cinco dias corridos a partir da data de emissão do atestado.</a:t>
            </a:r>
          </a:p>
          <a:p>
            <a:pPr>
              <a:lnSpc>
                <a:spcPct val="100000"/>
              </a:lnSpc>
            </a:pPr>
            <a:endParaRPr lang="pt-BR" sz="2000" b="0" strike="noStrike" spc="-1" dirty="0">
              <a:latin typeface="Agency FB" panose="020B0503020202020204" pitchFamily="34" charset="0"/>
            </a:endParaRPr>
          </a:p>
          <a:p>
            <a:pPr>
              <a:lnSpc>
                <a:spcPct val="100000"/>
              </a:lnSpc>
            </a:pPr>
            <a:r>
              <a:rPr lang="pt-BR" sz="2000" b="1" strike="noStrike" spc="-1" dirty="0">
                <a:solidFill>
                  <a:srgbClr val="000000"/>
                </a:solidFill>
                <a:latin typeface="Agency FB" panose="020B0503020202020204" pitchFamily="34" charset="0"/>
              </a:rPr>
              <a:t>Fundamentação Legal</a:t>
            </a:r>
            <a:r>
              <a:rPr lang="pt-BR" sz="2000" b="0" strike="noStrike" spc="-1" dirty="0">
                <a:solidFill>
                  <a:srgbClr val="000000"/>
                </a:solidFill>
                <a:latin typeface="Agency FB" panose="020B0503020202020204" pitchFamily="34" charset="0"/>
              </a:rPr>
              <a:t>: Decreto 7.003/2009 e ON SRH/MP nº 03 de 23/02/2010, republicada em 18/03/2010.</a:t>
            </a:r>
            <a:endParaRPr lang="pt-BR" sz="2000" b="0" strike="noStrike" spc="-1" dirty="0">
              <a:latin typeface="Agency FB" panose="020B0503020202020204" pitchFamily="34" charset="0"/>
            </a:endParaRPr>
          </a:p>
          <a:p>
            <a:pPr>
              <a:lnSpc>
                <a:spcPct val="100000"/>
              </a:lnSpc>
            </a:pPr>
            <a:endParaRPr lang="pt-BR" sz="2000" b="0" strike="noStrike" spc="-1" dirty="0">
              <a:latin typeface="Agency FB" panose="020B0503020202020204" pitchFamily="34" charset="0"/>
            </a:endParaRPr>
          </a:p>
          <a:p>
            <a:pPr>
              <a:lnSpc>
                <a:spcPct val="100000"/>
              </a:lnSpc>
            </a:pPr>
            <a:r>
              <a:rPr lang="pt-BR" sz="2000" b="1" strike="noStrike" spc="-1" dirty="0">
                <a:solidFill>
                  <a:srgbClr val="000000"/>
                </a:solidFill>
                <a:latin typeface="Agency FB" panose="020B0503020202020204" pitchFamily="34" charset="0"/>
              </a:rPr>
              <a:t>OBS</a:t>
            </a:r>
            <a:r>
              <a:rPr lang="pt-BR" sz="2000" b="0" strike="noStrike" spc="-1" dirty="0">
                <a:solidFill>
                  <a:srgbClr val="000000"/>
                </a:solidFill>
                <a:latin typeface="Agency FB" panose="020B0503020202020204" pitchFamily="34" charset="0"/>
              </a:rPr>
              <a:t>: A pessoa a ser acompanhada deve estar cadastrada nos assentamentos funcionais como dependente.</a:t>
            </a:r>
            <a:endParaRPr lang="pt-BR" sz="2000" b="0" strike="noStrike" spc="-1" dirty="0">
              <a:latin typeface="Agency FB" panose="020B0503020202020204" pitchFamily="34" charset="0"/>
            </a:endParaRPr>
          </a:p>
        </p:txBody>
      </p:sp>
      <p:sp>
        <p:nvSpPr>
          <p:cNvPr id="94" name="CustomShape 2"/>
          <p:cNvSpPr/>
          <p:nvPr/>
        </p:nvSpPr>
        <p:spPr>
          <a:xfrm>
            <a:off x="373680" y="502560"/>
            <a:ext cx="110959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Por motivo de doença em pessoa da família</a:t>
            </a:r>
            <a:endParaRPr lang="pt-BR" sz="4400" b="0" strike="noStrike" spc="-1">
              <a:latin typeface="Arial"/>
            </a:endParaRPr>
          </a:p>
        </p:txBody>
      </p:sp>
      <p:sp>
        <p:nvSpPr>
          <p:cNvPr id="95" name="Line 3"/>
          <p:cNvSpPr/>
          <p:nvPr/>
        </p:nvSpPr>
        <p:spPr>
          <a:xfrm flipH="1">
            <a:off x="646560" y="887040"/>
            <a:ext cx="121680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96" name="Line 4"/>
          <p:cNvSpPr/>
          <p:nvPr/>
        </p:nvSpPr>
        <p:spPr>
          <a:xfrm>
            <a:off x="646560" y="887040"/>
            <a:ext cx="0" cy="46951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 calcmode="lin" valueType="num">
                                      <p:cBhvr additive="repl">
                                        <p:cTn id="7" dur="500" fill="hold"/>
                                        <p:tgtEl>
                                          <p:spTgt spid="94"/>
                                        </p:tgtEl>
                                        <p:attrNameLst>
                                          <p:attrName/>
                                        </p:attrNameLst>
                                      </p:cBhvr>
                                      <p:tavLst>
                                        <p:tav tm="0">
                                          <p:val>
                                            <p:boolVal val="0"/>
                                          </p:val>
                                        </p:tav>
                                        <p:tav tm="100000">
                                          <p:val>
                                            <p:strVal val="#ppt_w"/>
                                          </p:val>
                                        </p:tav>
                                      </p:tavLst>
                                    </p:anim>
                                    <p:anim calcmode="lin" valueType="num">
                                      <p:cBhvr additive="repl">
                                        <p:cTn id="8" dur="500" fill="hold"/>
                                        <p:tgtEl>
                                          <p:spTgt spid="94"/>
                                        </p:tgtEl>
                                        <p:attrNameLst>
                                          <p:attrName/>
                                        </p:attrNameLst>
                                      </p:cBhvr>
                                      <p:tavLst>
                                        <p:tav tm="0">
                                          <p:val>
                                            <p:boolVal val="0"/>
                                          </p:val>
                                        </p:tav>
                                        <p:tav tm="100000">
                                          <p:val>
                                            <p:strVal val="#ppt_h"/>
                                          </p:val>
                                        </p:tav>
                                      </p:tavLst>
                                    </p:anim>
                                    <p:animEffect transition="in" filter="fade">
                                      <p:cBhvr additive="repl">
                                        <p:cTn id="9" dur="500"/>
                                        <p:tgtEl>
                                          <p:spTgt spid="94"/>
                                        </p:tgtEl>
                                      </p:cBhvr>
                                    </p:animEffect>
                                  </p:childTnLst>
                                </p:cTn>
                              </p:par>
                              <p:par>
                                <p:cTn id="10" presetID="53" presetClass="entr" presetSubtype="16" fill="hold" nodeType="withEffect">
                                  <p:stCondLst>
                                    <p:cond delay="0"/>
                                  </p:stCondLst>
                                  <p:childTnLst>
                                    <p:set>
                                      <p:cBhvr>
                                        <p:cTn id="11" dur="1" fill="hold">
                                          <p:stCondLst>
                                            <p:cond delay="0"/>
                                          </p:stCondLst>
                                        </p:cTn>
                                        <p:tgtEl>
                                          <p:spTgt spid="95"/>
                                        </p:tgtEl>
                                        <p:attrNameLst>
                                          <p:attrName>style.visibility</p:attrName>
                                        </p:attrNameLst>
                                      </p:cBhvr>
                                      <p:to>
                                        <p:strVal val="visible"/>
                                      </p:to>
                                    </p:set>
                                    <p:anim calcmode="lin" valueType="num">
                                      <p:cBhvr additive="repl">
                                        <p:cTn id="12" dur="500" fill="hold"/>
                                        <p:tgtEl>
                                          <p:spTgt spid="95"/>
                                        </p:tgtEl>
                                        <p:attrNameLst>
                                          <p:attrName/>
                                        </p:attrNameLst>
                                      </p:cBhvr>
                                      <p:tavLst>
                                        <p:tav tm="0">
                                          <p:val>
                                            <p:boolVal val="0"/>
                                          </p:val>
                                        </p:tav>
                                        <p:tav tm="100000">
                                          <p:val>
                                            <p:strVal val="#ppt_w"/>
                                          </p:val>
                                        </p:tav>
                                      </p:tavLst>
                                    </p:anim>
                                    <p:anim calcmode="lin" valueType="num">
                                      <p:cBhvr additive="repl">
                                        <p:cTn id="13" dur="500" fill="hold"/>
                                        <p:tgtEl>
                                          <p:spTgt spid="95"/>
                                        </p:tgtEl>
                                        <p:attrNameLst>
                                          <p:attrName/>
                                        </p:attrNameLst>
                                      </p:cBhvr>
                                      <p:tavLst>
                                        <p:tav tm="0">
                                          <p:val>
                                            <p:boolVal val="0"/>
                                          </p:val>
                                        </p:tav>
                                        <p:tav tm="100000">
                                          <p:val>
                                            <p:strVal val="#ppt_h"/>
                                          </p:val>
                                        </p:tav>
                                      </p:tavLst>
                                    </p:anim>
                                    <p:animEffect transition="in" filter="fade">
                                      <p:cBhvr additive="repl">
                                        <p:cTn id="14" dur="500"/>
                                        <p:tgtEl>
                                          <p:spTgt spid="95"/>
                                        </p:tgtEl>
                                      </p:cBhvr>
                                    </p:animEffect>
                                  </p:childTnLst>
                                </p:cTn>
                              </p:par>
                              <p:par>
                                <p:cTn id="15" presetID="53" presetClass="entr" presetSubtype="16" fill="hold" nodeType="withEffect">
                                  <p:stCondLst>
                                    <p:cond delay="0"/>
                                  </p:stCondLst>
                                  <p:childTnLst>
                                    <p:set>
                                      <p:cBhvr>
                                        <p:cTn id="16" dur="1" fill="hold">
                                          <p:stCondLst>
                                            <p:cond delay="0"/>
                                          </p:stCondLst>
                                        </p:cTn>
                                        <p:tgtEl>
                                          <p:spTgt spid="96"/>
                                        </p:tgtEl>
                                        <p:attrNameLst>
                                          <p:attrName>style.visibility</p:attrName>
                                        </p:attrNameLst>
                                      </p:cBhvr>
                                      <p:to>
                                        <p:strVal val="visible"/>
                                      </p:to>
                                    </p:set>
                                    <p:anim calcmode="lin" valueType="num">
                                      <p:cBhvr additive="repl">
                                        <p:cTn id="17" dur="500" fill="hold"/>
                                        <p:tgtEl>
                                          <p:spTgt spid="96"/>
                                        </p:tgtEl>
                                        <p:attrNameLst>
                                          <p:attrName/>
                                        </p:attrNameLst>
                                      </p:cBhvr>
                                      <p:tavLst>
                                        <p:tav tm="0">
                                          <p:val>
                                            <p:boolVal val="0"/>
                                          </p:val>
                                        </p:tav>
                                        <p:tav tm="100000">
                                          <p:val>
                                            <p:strVal val="#ppt_w"/>
                                          </p:val>
                                        </p:tav>
                                      </p:tavLst>
                                    </p:anim>
                                    <p:anim calcmode="lin" valueType="num">
                                      <p:cBhvr additive="repl">
                                        <p:cTn id="18" dur="500" fill="hold"/>
                                        <p:tgtEl>
                                          <p:spTgt spid="96"/>
                                        </p:tgtEl>
                                        <p:attrNameLst>
                                          <p:attrName/>
                                        </p:attrNameLst>
                                      </p:cBhvr>
                                      <p:tavLst>
                                        <p:tav tm="0">
                                          <p:val>
                                            <p:boolVal val="0"/>
                                          </p:val>
                                        </p:tav>
                                        <p:tav tm="100000">
                                          <p:val>
                                            <p:strVal val="#ppt_h"/>
                                          </p:val>
                                        </p:tav>
                                      </p:tavLst>
                                    </p:anim>
                                    <p:animEffect transition="in" filter="fade">
                                      <p:cBhvr additive="repl">
                                        <p:cTn id="19" dur="500"/>
                                        <p:tgtEl>
                                          <p:spTgt spid="9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93">
                                            <p:txEl>
                                              <p:pRg st="0" end="393"/>
                                            </p:txEl>
                                          </p:spTgt>
                                        </p:tgtEl>
                                        <p:attrNameLst>
                                          <p:attrName>style.visibility</p:attrName>
                                        </p:attrNameLst>
                                      </p:cBhvr>
                                      <p:to>
                                        <p:strVal val="visible"/>
                                      </p:to>
                                    </p:set>
                                    <p:anim calcmode="lin" valueType="num">
                                      <p:cBhvr additive="repl">
                                        <p:cTn id="24" dur="500" fill="hold"/>
                                        <p:tgtEl>
                                          <p:spTgt spid="93">
                                            <p:txEl>
                                              <p:pRg st="0" end="393"/>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93">
                                            <p:txEl>
                                              <p:pRg st="0" end="39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93">
                                            <p:txEl>
                                              <p:pRg st="394" end="790"/>
                                            </p:txEl>
                                          </p:spTgt>
                                        </p:tgtEl>
                                        <p:attrNameLst>
                                          <p:attrName>style.visibility</p:attrName>
                                        </p:attrNameLst>
                                      </p:cBhvr>
                                      <p:to>
                                        <p:strVal val="visible"/>
                                      </p:to>
                                    </p:set>
                                    <p:anim calcmode="lin" valueType="num">
                                      <p:cBhvr additive="repl">
                                        <p:cTn id="30" dur="500" fill="hold"/>
                                        <p:tgtEl>
                                          <p:spTgt spid="93">
                                            <p:txEl>
                                              <p:pRg st="394" end="790"/>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93">
                                            <p:txEl>
                                              <p:pRg st="394" end="79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93">
                                            <p:txEl>
                                              <p:pRg st="791" end="884"/>
                                            </p:txEl>
                                          </p:spTgt>
                                        </p:tgtEl>
                                        <p:attrNameLst>
                                          <p:attrName>style.visibility</p:attrName>
                                        </p:attrNameLst>
                                      </p:cBhvr>
                                      <p:to>
                                        <p:strVal val="visible"/>
                                      </p:to>
                                    </p:set>
                                    <p:anim calcmode="lin" valueType="num">
                                      <p:cBhvr additive="repl">
                                        <p:cTn id="36" dur="500" fill="hold"/>
                                        <p:tgtEl>
                                          <p:spTgt spid="93">
                                            <p:txEl>
                                              <p:pRg st="791" end="884"/>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93">
                                            <p:txEl>
                                              <p:pRg st="791" end="884"/>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93">
                                            <p:txEl>
                                              <p:pRg st="885" end="980"/>
                                            </p:txEl>
                                          </p:spTgt>
                                        </p:tgtEl>
                                        <p:attrNameLst>
                                          <p:attrName>style.visibility</p:attrName>
                                        </p:attrNameLst>
                                      </p:cBhvr>
                                      <p:to>
                                        <p:strVal val="visible"/>
                                      </p:to>
                                    </p:set>
                                    <p:anim calcmode="lin" valueType="num">
                                      <p:cBhvr additive="repl">
                                        <p:cTn id="42" dur="500" fill="hold"/>
                                        <p:tgtEl>
                                          <p:spTgt spid="93">
                                            <p:txEl>
                                              <p:pRg st="885" end="980"/>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93">
                                            <p:txEl>
                                              <p:pRg st="885" end="98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93">
                                            <p:txEl>
                                              <p:pRg st="981" end="1128"/>
                                            </p:txEl>
                                          </p:spTgt>
                                        </p:tgtEl>
                                        <p:attrNameLst>
                                          <p:attrName>style.visibility</p:attrName>
                                        </p:attrNameLst>
                                      </p:cBhvr>
                                      <p:to>
                                        <p:strVal val="visible"/>
                                      </p:to>
                                    </p:set>
                                    <p:anim calcmode="lin" valueType="num">
                                      <p:cBhvr additive="repl">
                                        <p:cTn id="48" dur="500" fill="hold"/>
                                        <p:tgtEl>
                                          <p:spTgt spid="93">
                                            <p:txEl>
                                              <p:pRg st="981" end="1128"/>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93">
                                            <p:txEl>
                                              <p:pRg st="981" end="112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1122120" y="1239840"/>
            <a:ext cx="10006200" cy="5578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000" b="0" strike="noStrike" spc="-1" dirty="0">
                <a:solidFill>
                  <a:srgbClr val="000000"/>
                </a:solidFill>
                <a:latin typeface="Agency FB" panose="020B0503020202020204" pitchFamily="34" charset="0"/>
              </a:rPr>
              <a:t>Licença concedida às servidoras gestante, por 120 (cento e vinte) dias consecutivos, remunerados, prorrogáveis por mais 60 (sessenta) dias consecutivos.</a:t>
            </a:r>
            <a:endParaRPr lang="pt-BR" sz="2000" b="0" strike="noStrike" spc="-1" dirty="0">
              <a:latin typeface="Agency FB" panose="020B0503020202020204" pitchFamily="34" charset="0"/>
            </a:endParaRPr>
          </a:p>
          <a:p>
            <a:pPr>
              <a:lnSpc>
                <a:spcPct val="100000"/>
              </a:lnSpc>
            </a:pPr>
            <a:r>
              <a:rPr lang="pt-BR" sz="2000" b="0" strike="noStrike" spc="-1" dirty="0">
                <a:solidFill>
                  <a:srgbClr val="000000"/>
                </a:solidFill>
                <a:latin typeface="Agency FB" panose="020B0503020202020204" pitchFamily="34" charset="0"/>
              </a:rPr>
              <a:t>     • A prorrogação da licença por mais 60 (sessenta) dias é garantida desde que requerida até o final do primeiro mês após o parto.</a:t>
            </a:r>
            <a:endParaRPr lang="pt-BR" sz="2000" b="0" strike="noStrike" spc="-1" dirty="0">
              <a:latin typeface="Agency FB" panose="020B0503020202020204" pitchFamily="34" charset="0"/>
            </a:endParaRPr>
          </a:p>
          <a:p>
            <a:pPr>
              <a:lnSpc>
                <a:spcPct val="100000"/>
              </a:lnSpc>
            </a:pPr>
            <a:r>
              <a:rPr lang="pt-BR" sz="2000" b="0" strike="noStrike" spc="-1" dirty="0">
                <a:solidFill>
                  <a:srgbClr val="000000"/>
                </a:solidFill>
                <a:latin typeface="Agency FB" panose="020B0503020202020204" pitchFamily="34" charset="0"/>
              </a:rPr>
              <a:t>     • No caso de aborto ou natimorto, após inspeção médica, serão concedidos 30 (trinta) dias de repouso.</a:t>
            </a:r>
            <a:br>
              <a:rPr sz="2000" dirty="0">
                <a:latin typeface="Agency FB" panose="020B0503020202020204" pitchFamily="34" charset="0"/>
              </a:rPr>
            </a:br>
            <a:r>
              <a:rPr lang="pt-BR" sz="2000" b="0" strike="noStrike" spc="-1" dirty="0">
                <a:solidFill>
                  <a:srgbClr val="000000"/>
                </a:solidFill>
                <a:latin typeface="Agency FB" panose="020B0503020202020204" pitchFamily="34" charset="0"/>
              </a:rPr>
              <a:t>     • No caso de natimorto, após trinta dias do evento, a servidora será submetida a exame médico, e se julgada apta, reassumirá o exercício. </a:t>
            </a:r>
            <a:endParaRPr lang="pt-BR" sz="2000" b="0" strike="noStrike" spc="-1" dirty="0">
              <a:latin typeface="Agency FB" panose="020B0503020202020204" pitchFamily="34" charset="0"/>
            </a:endParaRPr>
          </a:p>
          <a:p>
            <a:pPr>
              <a:lnSpc>
                <a:spcPct val="100000"/>
              </a:lnSpc>
            </a:pPr>
            <a:endParaRPr lang="pt-BR" sz="2000" b="0" strike="noStrike" spc="-1" dirty="0">
              <a:latin typeface="Agency FB" panose="020B0503020202020204" pitchFamily="34" charset="0"/>
            </a:endParaRPr>
          </a:p>
          <a:p>
            <a:pPr>
              <a:lnSpc>
                <a:spcPct val="100000"/>
              </a:lnSpc>
            </a:pPr>
            <a:r>
              <a:rPr lang="pt-BR" sz="2000" b="1" strike="noStrike" spc="-1" dirty="0">
                <a:solidFill>
                  <a:srgbClr val="000000"/>
                </a:solidFill>
                <a:latin typeface="Agency FB" panose="020B0503020202020204" pitchFamily="34" charset="0"/>
              </a:rPr>
              <a:t>Como requerer</a:t>
            </a:r>
            <a:r>
              <a:rPr lang="pt-BR" sz="2000" b="0" strike="noStrike" spc="-1" dirty="0">
                <a:solidFill>
                  <a:srgbClr val="000000"/>
                </a:solidFill>
                <a:latin typeface="Agency FB" panose="020B0503020202020204" pitchFamily="34" charset="0"/>
              </a:rPr>
              <a:t>: </a:t>
            </a:r>
            <a:r>
              <a:rPr lang="pt-BR" sz="2000" dirty="0">
                <a:latin typeface="Agency FB" panose="020B0503020202020204" pitchFamily="34" charset="0"/>
              </a:rPr>
              <a:t>Entregar o requerimento e atestado de licença gestante ou certidão de nascimento da criança a Coordenação de Atenção ao Servidor/SRH ou enviar tudo digitalizado em arquivo único no formato PDF para e-mail </a:t>
            </a:r>
            <a:r>
              <a:rPr lang="pt-BR" sz="2000" u="sng" dirty="0">
                <a:latin typeface="Agency FB" panose="020B0503020202020204" pitchFamily="34" charset="0"/>
                <a:hlinkClick r:id="rId2"/>
              </a:rPr>
              <a:t>cas@ufpi.edu.br</a:t>
            </a:r>
            <a:r>
              <a:rPr lang="pt-BR" sz="2000" dirty="0">
                <a:latin typeface="Agency FB" panose="020B0503020202020204" pitchFamily="34" charset="0"/>
              </a:rPr>
              <a:t> com o assunto “Licença Gestante”.</a:t>
            </a:r>
            <a:endParaRPr lang="pt-BR" sz="2000" b="0" strike="noStrike" spc="-1" dirty="0">
              <a:latin typeface="Agency FB" panose="020B0503020202020204" pitchFamily="34" charset="0"/>
            </a:endParaRPr>
          </a:p>
          <a:p>
            <a:pPr>
              <a:lnSpc>
                <a:spcPct val="100000"/>
              </a:lnSpc>
            </a:pPr>
            <a:endParaRPr lang="pt-BR" sz="2000" b="1" strike="noStrike" spc="-1" dirty="0">
              <a:solidFill>
                <a:srgbClr val="000000"/>
              </a:solidFill>
              <a:latin typeface="Agency FB" panose="020B0503020202020204" pitchFamily="34" charset="0"/>
            </a:endParaRPr>
          </a:p>
          <a:p>
            <a:pPr>
              <a:lnSpc>
                <a:spcPct val="100000"/>
              </a:lnSpc>
            </a:pPr>
            <a:r>
              <a:rPr lang="pt-BR" sz="2000" b="1" strike="noStrike" spc="-1" dirty="0">
                <a:solidFill>
                  <a:srgbClr val="000000"/>
                </a:solidFill>
                <a:latin typeface="Agency FB" panose="020B0503020202020204" pitchFamily="34" charset="0"/>
              </a:rPr>
              <a:t>Título do Requerimento</a:t>
            </a:r>
            <a:r>
              <a:rPr lang="pt-BR" sz="2000" b="0" strike="noStrike" spc="-1" dirty="0">
                <a:solidFill>
                  <a:srgbClr val="000000"/>
                </a:solidFill>
                <a:latin typeface="Agency FB" panose="020B0503020202020204" pitchFamily="34" charset="0"/>
              </a:rPr>
              <a:t>: Serviço Médico Pericial</a:t>
            </a:r>
            <a:endParaRPr lang="pt-BR" sz="2000" b="0" strike="noStrike" spc="-1" dirty="0">
              <a:latin typeface="Agency FB" panose="020B0503020202020204" pitchFamily="34" charset="0"/>
            </a:endParaRPr>
          </a:p>
          <a:p>
            <a:pPr>
              <a:lnSpc>
                <a:spcPct val="100000"/>
              </a:lnSpc>
            </a:pPr>
            <a:endParaRPr lang="pt-BR" sz="2000" b="0" strike="noStrike" spc="-1" dirty="0">
              <a:latin typeface="Agency FB" panose="020B0503020202020204" pitchFamily="34" charset="0"/>
            </a:endParaRPr>
          </a:p>
          <a:p>
            <a:pPr>
              <a:lnSpc>
                <a:spcPct val="100000"/>
              </a:lnSpc>
            </a:pPr>
            <a:r>
              <a:rPr lang="pt-BR" sz="2000" b="1" strike="noStrike" spc="-1" dirty="0">
                <a:solidFill>
                  <a:srgbClr val="000000"/>
                </a:solidFill>
                <a:latin typeface="Agency FB" panose="020B0503020202020204" pitchFamily="34" charset="0"/>
              </a:rPr>
              <a:t>Fundamentação Legal</a:t>
            </a:r>
            <a:r>
              <a:rPr lang="pt-BR" sz="2000" b="0" strike="noStrike" spc="-1" dirty="0">
                <a:solidFill>
                  <a:srgbClr val="000000"/>
                </a:solidFill>
                <a:latin typeface="Agency FB" panose="020B0503020202020204" pitchFamily="34" charset="0"/>
              </a:rPr>
              <a:t>: Lei 11.770/2008.</a:t>
            </a:r>
            <a:endParaRPr lang="pt-BR" sz="2000" b="0" strike="noStrike" spc="-1" dirty="0">
              <a:latin typeface="Agency FB" panose="020B0503020202020204" pitchFamily="34" charset="0"/>
            </a:endParaRPr>
          </a:p>
        </p:txBody>
      </p:sp>
      <p:sp>
        <p:nvSpPr>
          <p:cNvPr id="98" name="CustomShape 2"/>
          <p:cNvSpPr/>
          <p:nvPr/>
        </p:nvSpPr>
        <p:spPr>
          <a:xfrm>
            <a:off x="4485960" y="300960"/>
            <a:ext cx="285444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À gestante</a:t>
            </a:r>
            <a:endParaRPr lang="pt-BR" sz="4400" b="0" strike="noStrike" spc="-1">
              <a:latin typeface="Arial"/>
            </a:endParaRPr>
          </a:p>
        </p:txBody>
      </p:sp>
      <p:sp>
        <p:nvSpPr>
          <p:cNvPr id="99" name="Line 3"/>
          <p:cNvSpPr/>
          <p:nvPr/>
        </p:nvSpPr>
        <p:spPr>
          <a:xfrm flipH="1">
            <a:off x="655200" y="770400"/>
            <a:ext cx="410832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00" name="Line 4"/>
          <p:cNvSpPr/>
          <p:nvPr/>
        </p:nvSpPr>
        <p:spPr>
          <a:xfrm>
            <a:off x="655200" y="770400"/>
            <a:ext cx="360" cy="55256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repl">
                                        <p:cTn id="7" dur="500" fill="hold"/>
                                        <p:tgtEl>
                                          <p:spTgt spid="98"/>
                                        </p:tgtEl>
                                        <p:attrNameLst>
                                          <p:attrName/>
                                        </p:attrNameLst>
                                      </p:cBhvr>
                                      <p:tavLst>
                                        <p:tav tm="0">
                                          <p:val>
                                            <p:boolVal val="0"/>
                                          </p:val>
                                        </p:tav>
                                        <p:tav tm="100000">
                                          <p:val>
                                            <p:strVal val="#ppt_w"/>
                                          </p:val>
                                        </p:tav>
                                      </p:tavLst>
                                    </p:anim>
                                    <p:anim calcmode="lin" valueType="num">
                                      <p:cBhvr additive="repl">
                                        <p:cTn id="8" dur="500" fill="hold"/>
                                        <p:tgtEl>
                                          <p:spTgt spid="98"/>
                                        </p:tgtEl>
                                        <p:attrNameLst>
                                          <p:attrName/>
                                        </p:attrNameLst>
                                      </p:cBhvr>
                                      <p:tavLst>
                                        <p:tav tm="0">
                                          <p:val>
                                            <p:boolVal val="0"/>
                                          </p:val>
                                        </p:tav>
                                        <p:tav tm="100000">
                                          <p:val>
                                            <p:strVal val="#ppt_h"/>
                                          </p:val>
                                        </p:tav>
                                      </p:tavLst>
                                    </p:anim>
                                    <p:animEffect transition="in" filter="fade">
                                      <p:cBhvr additive="repl">
                                        <p:cTn id="9" dur="500"/>
                                        <p:tgtEl>
                                          <p:spTgt spid="98"/>
                                        </p:tgtEl>
                                      </p:cBhvr>
                                    </p:animEffect>
                                  </p:childTnLst>
                                </p:cTn>
                              </p:par>
                              <p:par>
                                <p:cTn id="10" presetID="53" presetClass="entr" presetSubtype="16" fill="hold" nodeType="withEffect">
                                  <p:stCondLst>
                                    <p:cond delay="0"/>
                                  </p:stCondLst>
                                  <p:childTnLst>
                                    <p:set>
                                      <p:cBhvr>
                                        <p:cTn id="11" dur="1" fill="hold">
                                          <p:stCondLst>
                                            <p:cond delay="0"/>
                                          </p:stCondLst>
                                        </p:cTn>
                                        <p:tgtEl>
                                          <p:spTgt spid="99"/>
                                        </p:tgtEl>
                                        <p:attrNameLst>
                                          <p:attrName>style.visibility</p:attrName>
                                        </p:attrNameLst>
                                      </p:cBhvr>
                                      <p:to>
                                        <p:strVal val="visible"/>
                                      </p:to>
                                    </p:set>
                                    <p:anim calcmode="lin" valueType="num">
                                      <p:cBhvr additive="repl">
                                        <p:cTn id="12" dur="500" fill="hold"/>
                                        <p:tgtEl>
                                          <p:spTgt spid="99"/>
                                        </p:tgtEl>
                                        <p:attrNameLst>
                                          <p:attrName/>
                                        </p:attrNameLst>
                                      </p:cBhvr>
                                      <p:tavLst>
                                        <p:tav tm="0">
                                          <p:val>
                                            <p:boolVal val="0"/>
                                          </p:val>
                                        </p:tav>
                                        <p:tav tm="100000">
                                          <p:val>
                                            <p:strVal val="#ppt_w"/>
                                          </p:val>
                                        </p:tav>
                                      </p:tavLst>
                                    </p:anim>
                                    <p:anim calcmode="lin" valueType="num">
                                      <p:cBhvr additive="repl">
                                        <p:cTn id="13" dur="500" fill="hold"/>
                                        <p:tgtEl>
                                          <p:spTgt spid="99"/>
                                        </p:tgtEl>
                                        <p:attrNameLst>
                                          <p:attrName/>
                                        </p:attrNameLst>
                                      </p:cBhvr>
                                      <p:tavLst>
                                        <p:tav tm="0">
                                          <p:val>
                                            <p:boolVal val="0"/>
                                          </p:val>
                                        </p:tav>
                                        <p:tav tm="100000">
                                          <p:val>
                                            <p:strVal val="#ppt_h"/>
                                          </p:val>
                                        </p:tav>
                                      </p:tavLst>
                                    </p:anim>
                                    <p:animEffect transition="in" filter="fade">
                                      <p:cBhvr additive="repl">
                                        <p:cTn id="14" dur="500"/>
                                        <p:tgtEl>
                                          <p:spTgt spid="99"/>
                                        </p:tgtEl>
                                      </p:cBhvr>
                                    </p:animEffect>
                                  </p:childTnLst>
                                </p:cTn>
                              </p:par>
                              <p:par>
                                <p:cTn id="15" presetID="53" presetClass="entr" presetSubtype="16" fill="hold" nodeType="withEffect">
                                  <p:stCondLst>
                                    <p:cond delay="0"/>
                                  </p:stCondLst>
                                  <p:childTnLst>
                                    <p:set>
                                      <p:cBhvr>
                                        <p:cTn id="16" dur="1" fill="hold">
                                          <p:stCondLst>
                                            <p:cond delay="0"/>
                                          </p:stCondLst>
                                        </p:cTn>
                                        <p:tgtEl>
                                          <p:spTgt spid="100"/>
                                        </p:tgtEl>
                                        <p:attrNameLst>
                                          <p:attrName>style.visibility</p:attrName>
                                        </p:attrNameLst>
                                      </p:cBhvr>
                                      <p:to>
                                        <p:strVal val="visible"/>
                                      </p:to>
                                    </p:set>
                                    <p:anim calcmode="lin" valueType="num">
                                      <p:cBhvr additive="repl">
                                        <p:cTn id="17" dur="500" fill="hold"/>
                                        <p:tgtEl>
                                          <p:spTgt spid="100"/>
                                        </p:tgtEl>
                                        <p:attrNameLst>
                                          <p:attrName/>
                                        </p:attrNameLst>
                                      </p:cBhvr>
                                      <p:tavLst>
                                        <p:tav tm="0">
                                          <p:val>
                                            <p:boolVal val="0"/>
                                          </p:val>
                                        </p:tav>
                                        <p:tav tm="100000">
                                          <p:val>
                                            <p:strVal val="#ppt_w"/>
                                          </p:val>
                                        </p:tav>
                                      </p:tavLst>
                                    </p:anim>
                                    <p:anim calcmode="lin" valueType="num">
                                      <p:cBhvr additive="repl">
                                        <p:cTn id="18" dur="500" fill="hold"/>
                                        <p:tgtEl>
                                          <p:spTgt spid="100"/>
                                        </p:tgtEl>
                                        <p:attrNameLst>
                                          <p:attrName/>
                                        </p:attrNameLst>
                                      </p:cBhvr>
                                      <p:tavLst>
                                        <p:tav tm="0">
                                          <p:val>
                                            <p:boolVal val="0"/>
                                          </p:val>
                                        </p:tav>
                                        <p:tav tm="100000">
                                          <p:val>
                                            <p:strVal val="#ppt_h"/>
                                          </p:val>
                                        </p:tav>
                                      </p:tavLst>
                                    </p:anim>
                                    <p:animEffect transition="in" filter="fade">
                                      <p:cBhvr additive="repl">
                                        <p:cTn id="19" dur="500"/>
                                        <p:tgtEl>
                                          <p:spTgt spid="10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97">
                                            <p:txEl>
                                              <p:pRg st="0" end="150"/>
                                            </p:txEl>
                                          </p:spTgt>
                                        </p:tgtEl>
                                        <p:attrNameLst>
                                          <p:attrName>style.visibility</p:attrName>
                                        </p:attrNameLst>
                                      </p:cBhvr>
                                      <p:to>
                                        <p:strVal val="visible"/>
                                      </p:to>
                                    </p:set>
                                    <p:anim calcmode="lin" valueType="num">
                                      <p:cBhvr additive="repl">
                                        <p:cTn id="24" dur="500" fill="hold"/>
                                        <p:tgtEl>
                                          <p:spTgt spid="97">
                                            <p:txEl>
                                              <p:pRg st="0" end="150"/>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97">
                                            <p:txEl>
                                              <p:pRg st="0" end="15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97">
                                            <p:txEl>
                                              <p:pRg st="152" end="283"/>
                                            </p:txEl>
                                          </p:spTgt>
                                        </p:tgtEl>
                                        <p:attrNameLst>
                                          <p:attrName>style.visibility</p:attrName>
                                        </p:attrNameLst>
                                      </p:cBhvr>
                                      <p:to>
                                        <p:strVal val="visible"/>
                                      </p:to>
                                    </p:set>
                                    <p:anim calcmode="lin" valueType="num">
                                      <p:cBhvr additive="repl">
                                        <p:cTn id="30" dur="500" fill="hold"/>
                                        <p:tgtEl>
                                          <p:spTgt spid="97">
                                            <p:txEl>
                                              <p:pRg st="152" end="283"/>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97">
                                            <p:txEl>
                                              <p:pRg st="152" end="28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97">
                                            <p:txEl>
                                              <p:pRg st="284" end="533"/>
                                            </p:txEl>
                                          </p:spTgt>
                                        </p:tgtEl>
                                        <p:attrNameLst>
                                          <p:attrName>style.visibility</p:attrName>
                                        </p:attrNameLst>
                                      </p:cBhvr>
                                      <p:to>
                                        <p:strVal val="visible"/>
                                      </p:to>
                                    </p:set>
                                    <p:anim calcmode="lin" valueType="num">
                                      <p:cBhvr additive="repl">
                                        <p:cTn id="36" dur="500" fill="hold"/>
                                        <p:tgtEl>
                                          <p:spTgt spid="97">
                                            <p:txEl>
                                              <p:pRg st="284" end="533"/>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97">
                                            <p:txEl>
                                              <p:pRg st="284" end="533"/>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97">
                                            <p:txEl>
                                              <p:pRg st="534" end="665"/>
                                            </p:txEl>
                                          </p:spTgt>
                                        </p:tgtEl>
                                        <p:attrNameLst>
                                          <p:attrName>style.visibility</p:attrName>
                                        </p:attrNameLst>
                                      </p:cBhvr>
                                      <p:to>
                                        <p:strVal val="visible"/>
                                      </p:to>
                                    </p:set>
                                    <p:anim calcmode="lin" valueType="num">
                                      <p:cBhvr additive="repl">
                                        <p:cTn id="42" dur="500" fill="hold"/>
                                        <p:tgtEl>
                                          <p:spTgt spid="97">
                                            <p:txEl>
                                              <p:pRg st="534" end="665"/>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97">
                                            <p:txEl>
                                              <p:pRg st="534" end="665"/>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97">
                                            <p:txEl>
                                              <p:pRg st="666" end="833"/>
                                            </p:txEl>
                                          </p:spTgt>
                                        </p:tgtEl>
                                        <p:attrNameLst>
                                          <p:attrName>style.visibility</p:attrName>
                                        </p:attrNameLst>
                                      </p:cBhvr>
                                      <p:to>
                                        <p:strVal val="visible"/>
                                      </p:to>
                                    </p:set>
                                    <p:anim calcmode="lin" valueType="num">
                                      <p:cBhvr additive="repl">
                                        <p:cTn id="48" dur="500" fill="hold"/>
                                        <p:tgtEl>
                                          <p:spTgt spid="97">
                                            <p:txEl>
                                              <p:pRg st="666" end="833"/>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97">
                                            <p:txEl>
                                              <p:pRg st="666" end="833"/>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97">
                                            <p:txEl>
                                              <p:pRg st="834" end="880"/>
                                            </p:txEl>
                                          </p:spTgt>
                                        </p:tgtEl>
                                        <p:attrNameLst>
                                          <p:attrName>style.visibility</p:attrName>
                                        </p:attrNameLst>
                                      </p:cBhvr>
                                      <p:to>
                                        <p:strVal val="visible"/>
                                      </p:to>
                                    </p:set>
                                    <p:anim calcmode="lin" valueType="num">
                                      <p:cBhvr additive="repl">
                                        <p:cTn id="54" dur="500" fill="hold"/>
                                        <p:tgtEl>
                                          <p:spTgt spid="97">
                                            <p:txEl>
                                              <p:pRg st="834" end="880"/>
                                            </p:txEl>
                                          </p:spTgt>
                                        </p:tgtEl>
                                        <p:attrNameLst>
                                          <p:attrName>ppt_x</p:attrName>
                                        </p:attrNameLst>
                                      </p:cBhvr>
                                      <p:tavLst>
                                        <p:tav tm="0">
                                          <p:val>
                                            <p:strVal val="0-#ppt_w/2"/>
                                          </p:val>
                                        </p:tav>
                                        <p:tav tm="100000">
                                          <p:val>
                                            <p:strVal val="#ppt_x"/>
                                          </p:val>
                                        </p:tav>
                                      </p:tavLst>
                                    </p:anim>
                                    <p:anim calcmode="lin" valueType="num">
                                      <p:cBhvr additive="repl">
                                        <p:cTn id="55" dur="500" fill="hold"/>
                                        <p:tgtEl>
                                          <p:spTgt spid="97">
                                            <p:txEl>
                                              <p:pRg st="834" end="88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nodeType="clickEffect">
                                  <p:stCondLst>
                                    <p:cond delay="0"/>
                                  </p:stCondLst>
                                  <p:childTnLst>
                                    <p:set>
                                      <p:cBhvr>
                                        <p:cTn id="59" dur="1" fill="hold">
                                          <p:stCondLst>
                                            <p:cond delay="0"/>
                                          </p:stCondLst>
                                        </p:cTn>
                                        <p:tgtEl>
                                          <p:spTgt spid="97">
                                            <p:txEl>
                                              <p:pRg st="881" end="917"/>
                                            </p:txEl>
                                          </p:spTgt>
                                        </p:tgtEl>
                                        <p:attrNameLst>
                                          <p:attrName>style.visibility</p:attrName>
                                        </p:attrNameLst>
                                      </p:cBhvr>
                                      <p:to>
                                        <p:strVal val="visible"/>
                                      </p:to>
                                    </p:set>
                                    <p:anim calcmode="lin" valueType="num">
                                      <p:cBhvr additive="repl">
                                        <p:cTn id="60" dur="500" fill="hold"/>
                                        <p:tgtEl>
                                          <p:spTgt spid="97">
                                            <p:txEl>
                                              <p:pRg st="881" end="917"/>
                                            </p:txEl>
                                          </p:spTgt>
                                        </p:tgtEl>
                                        <p:attrNameLst>
                                          <p:attrName>ppt_x</p:attrName>
                                        </p:attrNameLst>
                                      </p:cBhvr>
                                      <p:tavLst>
                                        <p:tav tm="0">
                                          <p:val>
                                            <p:strVal val="0-#ppt_w/2"/>
                                          </p:val>
                                        </p:tav>
                                        <p:tav tm="100000">
                                          <p:val>
                                            <p:strVal val="#ppt_x"/>
                                          </p:val>
                                        </p:tav>
                                      </p:tavLst>
                                    </p:anim>
                                    <p:anim calcmode="lin" valueType="num">
                                      <p:cBhvr additive="repl">
                                        <p:cTn id="61" dur="500" fill="hold"/>
                                        <p:tgtEl>
                                          <p:spTgt spid="97">
                                            <p:txEl>
                                              <p:pRg st="881" end="91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991440" y="1492200"/>
            <a:ext cx="10303200" cy="5210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pt-BR" sz="2200" dirty="0">
                <a:latin typeface="Agency FB" panose="020B0503020202020204" pitchFamily="34" charset="0"/>
              </a:rPr>
              <a:t>Licença concedida às servidoras, no caso de adoção ou guarda judicial de crianças por 120 (cento e vinte) dias consecutivos, prorrogáveis por mais 60 (sessenta) dias consecutivos com a finalidade de permitir a adaptação do adotado ao seu novo ambiente.</a:t>
            </a: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Como requerer</a:t>
            </a:r>
            <a:r>
              <a:rPr lang="pt-BR" sz="2200" b="0" strike="noStrike" spc="-1" dirty="0">
                <a:solidFill>
                  <a:srgbClr val="000000"/>
                </a:solidFill>
                <a:latin typeface="Agency FB" panose="020B0503020202020204" pitchFamily="34" charset="0"/>
              </a:rPr>
              <a:t>: </a:t>
            </a:r>
            <a:r>
              <a:rPr lang="pt-BR" sz="2200" dirty="0">
                <a:latin typeface="Agency FB" panose="020B0503020202020204" pitchFamily="34" charset="0"/>
              </a:rPr>
              <a:t>Formalizar processo eletrônico enviando todos os documentos em arquivo único no formato PDF para o e-mail </a:t>
            </a:r>
            <a:r>
              <a:rPr lang="pt-BR" sz="2200" dirty="0">
                <a:latin typeface="Agency FB" panose="020B0503020202020204" pitchFamily="34" charset="0"/>
                <a:hlinkClick r:id="rId2"/>
              </a:rPr>
              <a:t>protocologeral@ufpi.edu.br</a:t>
            </a:r>
            <a:r>
              <a:rPr lang="pt-BR" sz="2200" dirty="0">
                <a:latin typeface="Agency FB" panose="020B0503020202020204" pitchFamily="34" charset="0"/>
              </a:rPr>
              <a:t>. </a:t>
            </a:r>
            <a:endParaRPr lang="pt-BR" sz="2200" b="0" strike="noStrike" spc="-1" dirty="0">
              <a:latin typeface="Agency FB" panose="020B0503020202020204" pitchFamily="34" charset="0"/>
            </a:endParaRP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Documentos</a:t>
            </a:r>
            <a:r>
              <a:rPr lang="pt-BR" sz="2200" b="0" strike="noStrike" spc="-1" dirty="0">
                <a:solidFill>
                  <a:srgbClr val="000000"/>
                </a:solidFill>
                <a:latin typeface="Agency FB" panose="020B0503020202020204" pitchFamily="34" charset="0"/>
              </a:rPr>
              <a:t>: </a:t>
            </a:r>
            <a:r>
              <a:rPr lang="pt-BR" sz="2200" dirty="0">
                <a:latin typeface="Agency FB" panose="020B0503020202020204" pitchFamily="34" charset="0"/>
              </a:rPr>
              <a:t>requerimento devidamente preenchido juntamente ao documento de adoção (termo de guarda), certidão de nascimento e CPF da criança.</a:t>
            </a:r>
            <a:endParaRPr lang="pt-BR" sz="2200" b="0" strike="noStrike" spc="-1" dirty="0">
              <a:latin typeface="Agency FB" panose="020B0503020202020204" pitchFamily="34" charset="0"/>
            </a:endParaRP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Fundamentação Legal</a:t>
            </a:r>
            <a:r>
              <a:rPr lang="pt-BR" sz="2200" b="0" strike="noStrike" spc="-1" dirty="0">
                <a:solidFill>
                  <a:srgbClr val="000000"/>
                </a:solidFill>
                <a:latin typeface="Agency FB" panose="020B0503020202020204" pitchFamily="34" charset="0"/>
              </a:rPr>
              <a:t>: Lei 6.690/2008 e </a:t>
            </a:r>
            <a:r>
              <a:rPr lang="pt-BR" sz="2200" dirty="0">
                <a:latin typeface="Agency FB" panose="020B0503020202020204" pitchFamily="34" charset="0"/>
              </a:rPr>
              <a:t>Ofício Circular SEI nº 1656/2020/ME</a:t>
            </a:r>
            <a:endParaRPr lang="pt-BR" sz="2200" b="0" strike="noStrike" spc="-1" dirty="0">
              <a:latin typeface="Agency FB" panose="020B0503020202020204" pitchFamily="34" charset="0"/>
            </a:endParaRPr>
          </a:p>
        </p:txBody>
      </p:sp>
      <p:sp>
        <p:nvSpPr>
          <p:cNvPr id="102" name="CustomShape 2"/>
          <p:cNvSpPr/>
          <p:nvPr/>
        </p:nvSpPr>
        <p:spPr>
          <a:xfrm>
            <a:off x="4470480" y="300960"/>
            <a:ext cx="288468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À adotante</a:t>
            </a:r>
            <a:endParaRPr lang="pt-BR" sz="4400" b="0" strike="noStrike" spc="-1">
              <a:latin typeface="Arial"/>
            </a:endParaRPr>
          </a:p>
        </p:txBody>
      </p:sp>
      <p:sp>
        <p:nvSpPr>
          <p:cNvPr id="103" name="Line 3"/>
          <p:cNvSpPr/>
          <p:nvPr/>
        </p:nvSpPr>
        <p:spPr>
          <a:xfrm flipH="1">
            <a:off x="655200" y="770400"/>
            <a:ext cx="4099680" cy="172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04" name="Line 4"/>
          <p:cNvSpPr/>
          <p:nvPr/>
        </p:nvSpPr>
        <p:spPr>
          <a:xfrm>
            <a:off x="655200" y="770400"/>
            <a:ext cx="360" cy="55256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 calcmode="lin" valueType="num">
                                      <p:cBhvr additive="repl">
                                        <p:cTn id="7" dur="500" fill="hold"/>
                                        <p:tgtEl>
                                          <p:spTgt spid="102"/>
                                        </p:tgtEl>
                                        <p:attrNameLst>
                                          <p:attrName/>
                                        </p:attrNameLst>
                                      </p:cBhvr>
                                      <p:tavLst>
                                        <p:tav tm="0">
                                          <p:val>
                                            <p:boolVal val="0"/>
                                          </p:val>
                                        </p:tav>
                                        <p:tav tm="100000">
                                          <p:val>
                                            <p:strVal val="#ppt_w"/>
                                          </p:val>
                                        </p:tav>
                                      </p:tavLst>
                                    </p:anim>
                                    <p:anim calcmode="lin" valueType="num">
                                      <p:cBhvr additive="repl">
                                        <p:cTn id="8" dur="500" fill="hold"/>
                                        <p:tgtEl>
                                          <p:spTgt spid="102"/>
                                        </p:tgtEl>
                                        <p:attrNameLst>
                                          <p:attrName/>
                                        </p:attrNameLst>
                                      </p:cBhvr>
                                      <p:tavLst>
                                        <p:tav tm="0">
                                          <p:val>
                                            <p:boolVal val="0"/>
                                          </p:val>
                                        </p:tav>
                                        <p:tav tm="100000">
                                          <p:val>
                                            <p:strVal val="#ppt_h"/>
                                          </p:val>
                                        </p:tav>
                                      </p:tavLst>
                                    </p:anim>
                                    <p:animEffect transition="in" filter="fade">
                                      <p:cBhvr additive="repl">
                                        <p:cTn id="9" dur="500"/>
                                        <p:tgtEl>
                                          <p:spTgt spid="102"/>
                                        </p:tgtEl>
                                      </p:cBhvr>
                                    </p:animEffect>
                                  </p:childTnLst>
                                </p:cTn>
                              </p:par>
                              <p:par>
                                <p:cTn id="10" presetID="53" presetClass="entr" presetSubtype="16" fill="hold" nodeType="withEffect">
                                  <p:stCondLst>
                                    <p:cond delay="0"/>
                                  </p:stCondLst>
                                  <p:childTnLst>
                                    <p:set>
                                      <p:cBhvr>
                                        <p:cTn id="11" dur="1" fill="hold">
                                          <p:stCondLst>
                                            <p:cond delay="0"/>
                                          </p:stCondLst>
                                        </p:cTn>
                                        <p:tgtEl>
                                          <p:spTgt spid="103"/>
                                        </p:tgtEl>
                                        <p:attrNameLst>
                                          <p:attrName>style.visibility</p:attrName>
                                        </p:attrNameLst>
                                      </p:cBhvr>
                                      <p:to>
                                        <p:strVal val="visible"/>
                                      </p:to>
                                    </p:set>
                                    <p:anim calcmode="lin" valueType="num">
                                      <p:cBhvr additive="repl">
                                        <p:cTn id="12" dur="500" fill="hold"/>
                                        <p:tgtEl>
                                          <p:spTgt spid="103"/>
                                        </p:tgtEl>
                                        <p:attrNameLst>
                                          <p:attrName/>
                                        </p:attrNameLst>
                                      </p:cBhvr>
                                      <p:tavLst>
                                        <p:tav tm="0">
                                          <p:val>
                                            <p:boolVal val="0"/>
                                          </p:val>
                                        </p:tav>
                                        <p:tav tm="100000">
                                          <p:val>
                                            <p:strVal val="#ppt_w"/>
                                          </p:val>
                                        </p:tav>
                                      </p:tavLst>
                                    </p:anim>
                                    <p:anim calcmode="lin" valueType="num">
                                      <p:cBhvr additive="repl">
                                        <p:cTn id="13" dur="500" fill="hold"/>
                                        <p:tgtEl>
                                          <p:spTgt spid="103"/>
                                        </p:tgtEl>
                                        <p:attrNameLst>
                                          <p:attrName/>
                                        </p:attrNameLst>
                                      </p:cBhvr>
                                      <p:tavLst>
                                        <p:tav tm="0">
                                          <p:val>
                                            <p:boolVal val="0"/>
                                          </p:val>
                                        </p:tav>
                                        <p:tav tm="100000">
                                          <p:val>
                                            <p:strVal val="#ppt_h"/>
                                          </p:val>
                                        </p:tav>
                                      </p:tavLst>
                                    </p:anim>
                                    <p:animEffect transition="in" filter="fade">
                                      <p:cBhvr additive="repl">
                                        <p:cTn id="14" dur="500"/>
                                        <p:tgtEl>
                                          <p:spTgt spid="103"/>
                                        </p:tgtEl>
                                      </p:cBhvr>
                                    </p:animEffect>
                                  </p:childTnLst>
                                </p:cTn>
                              </p:par>
                              <p:par>
                                <p:cTn id="15" presetID="53" presetClass="entr" presetSubtype="16" fill="hold" nodeType="withEffect">
                                  <p:stCondLst>
                                    <p:cond delay="0"/>
                                  </p:stCondLst>
                                  <p:childTnLst>
                                    <p:set>
                                      <p:cBhvr>
                                        <p:cTn id="16" dur="1" fill="hold">
                                          <p:stCondLst>
                                            <p:cond delay="0"/>
                                          </p:stCondLst>
                                        </p:cTn>
                                        <p:tgtEl>
                                          <p:spTgt spid="104"/>
                                        </p:tgtEl>
                                        <p:attrNameLst>
                                          <p:attrName>style.visibility</p:attrName>
                                        </p:attrNameLst>
                                      </p:cBhvr>
                                      <p:to>
                                        <p:strVal val="visible"/>
                                      </p:to>
                                    </p:set>
                                    <p:anim calcmode="lin" valueType="num">
                                      <p:cBhvr additive="repl">
                                        <p:cTn id="17" dur="500" fill="hold"/>
                                        <p:tgtEl>
                                          <p:spTgt spid="104"/>
                                        </p:tgtEl>
                                        <p:attrNameLst>
                                          <p:attrName/>
                                        </p:attrNameLst>
                                      </p:cBhvr>
                                      <p:tavLst>
                                        <p:tav tm="0">
                                          <p:val>
                                            <p:boolVal val="0"/>
                                          </p:val>
                                        </p:tav>
                                        <p:tav tm="100000">
                                          <p:val>
                                            <p:strVal val="#ppt_w"/>
                                          </p:val>
                                        </p:tav>
                                      </p:tavLst>
                                    </p:anim>
                                    <p:anim calcmode="lin" valueType="num">
                                      <p:cBhvr additive="repl">
                                        <p:cTn id="18" dur="500" fill="hold"/>
                                        <p:tgtEl>
                                          <p:spTgt spid="104"/>
                                        </p:tgtEl>
                                        <p:attrNameLst>
                                          <p:attrName/>
                                        </p:attrNameLst>
                                      </p:cBhvr>
                                      <p:tavLst>
                                        <p:tav tm="0">
                                          <p:val>
                                            <p:boolVal val="0"/>
                                          </p:val>
                                        </p:tav>
                                        <p:tav tm="100000">
                                          <p:val>
                                            <p:strVal val="#ppt_h"/>
                                          </p:val>
                                        </p:tav>
                                      </p:tavLst>
                                    </p:anim>
                                    <p:animEffect transition="in" filter="fade">
                                      <p:cBhvr additive="repl">
                                        <p:cTn id="19" dur="500"/>
                                        <p:tgtEl>
                                          <p:spTgt spid="10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01">
                                            <p:txEl>
                                              <p:pRg st="0" end="214"/>
                                            </p:txEl>
                                          </p:spTgt>
                                        </p:tgtEl>
                                        <p:attrNameLst>
                                          <p:attrName>style.visibility</p:attrName>
                                        </p:attrNameLst>
                                      </p:cBhvr>
                                      <p:to>
                                        <p:strVal val="visible"/>
                                      </p:to>
                                    </p:set>
                                    <p:anim calcmode="lin" valueType="num">
                                      <p:cBhvr additive="repl">
                                        <p:cTn id="24" dur="500" fill="hold"/>
                                        <p:tgtEl>
                                          <p:spTgt spid="101">
                                            <p:txEl>
                                              <p:pRg st="0" end="214"/>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01">
                                            <p:txEl>
                                              <p:pRg st="0" end="214"/>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01">
                                            <p:txEl>
                                              <p:pRg st="216" end="321"/>
                                            </p:txEl>
                                          </p:spTgt>
                                        </p:tgtEl>
                                        <p:attrNameLst>
                                          <p:attrName>style.visibility</p:attrName>
                                        </p:attrNameLst>
                                      </p:cBhvr>
                                      <p:to>
                                        <p:strVal val="visible"/>
                                      </p:to>
                                    </p:set>
                                    <p:anim calcmode="lin" valueType="num">
                                      <p:cBhvr additive="repl">
                                        <p:cTn id="30" dur="500" fill="hold"/>
                                        <p:tgtEl>
                                          <p:spTgt spid="101">
                                            <p:txEl>
                                              <p:pRg st="216" end="321"/>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01">
                                            <p:txEl>
                                              <p:pRg st="216" end="321"/>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01">
                                            <p:txEl>
                                              <p:pRg st="322" end="478"/>
                                            </p:txEl>
                                          </p:spTgt>
                                        </p:tgtEl>
                                        <p:attrNameLst>
                                          <p:attrName>style.visibility</p:attrName>
                                        </p:attrNameLst>
                                      </p:cBhvr>
                                      <p:to>
                                        <p:strVal val="visible"/>
                                      </p:to>
                                    </p:set>
                                    <p:anim calcmode="lin" valueType="num">
                                      <p:cBhvr additive="repl">
                                        <p:cTn id="36" dur="500" fill="hold"/>
                                        <p:tgtEl>
                                          <p:spTgt spid="101">
                                            <p:txEl>
                                              <p:pRg st="322" end="478"/>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01">
                                            <p:txEl>
                                              <p:pRg st="322" end="478"/>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01">
                                            <p:txEl>
                                              <p:pRg st="479" end="518"/>
                                            </p:txEl>
                                          </p:spTgt>
                                        </p:tgtEl>
                                        <p:attrNameLst>
                                          <p:attrName>style.visibility</p:attrName>
                                        </p:attrNameLst>
                                      </p:cBhvr>
                                      <p:to>
                                        <p:strVal val="visible"/>
                                      </p:to>
                                    </p:set>
                                    <p:anim calcmode="lin" valueType="num">
                                      <p:cBhvr additive="repl">
                                        <p:cTn id="42" dur="500" fill="hold"/>
                                        <p:tgtEl>
                                          <p:spTgt spid="101">
                                            <p:txEl>
                                              <p:pRg st="479" end="518"/>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01">
                                            <p:txEl>
                                              <p:pRg st="479" end="518"/>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01">
                                            <p:txEl>
                                              <p:pRg st="519" end="520"/>
                                            </p:txEl>
                                          </p:spTgt>
                                        </p:tgtEl>
                                        <p:attrNameLst>
                                          <p:attrName>style.visibility</p:attrName>
                                        </p:attrNameLst>
                                      </p:cBhvr>
                                      <p:to>
                                        <p:strVal val="visible"/>
                                      </p:to>
                                    </p:set>
                                    <p:anim calcmode="lin" valueType="num">
                                      <p:cBhvr additive="repl">
                                        <p:cTn id="48" dur="500" fill="hold"/>
                                        <p:tgtEl>
                                          <p:spTgt spid="101">
                                            <p:txEl>
                                              <p:pRg st="519" end="520"/>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01">
                                            <p:txEl>
                                              <p:pRg st="519" end="52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2381760" y="523440"/>
            <a:ext cx="605304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Estagio Probatório </a:t>
            </a:r>
            <a:endParaRPr lang="pt-BR" sz="4400" b="0" strike="noStrike" spc="-1">
              <a:latin typeface="Arial"/>
            </a:endParaRPr>
          </a:p>
        </p:txBody>
      </p:sp>
      <p:sp>
        <p:nvSpPr>
          <p:cNvPr id="159" name="CustomShape 2"/>
          <p:cNvSpPr/>
          <p:nvPr/>
        </p:nvSpPr>
        <p:spPr>
          <a:xfrm>
            <a:off x="731880" y="2084760"/>
            <a:ext cx="10092600" cy="4478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3600" b="0" strike="noStrike" spc="-1">
                <a:solidFill>
                  <a:srgbClr val="000000"/>
                </a:solidFill>
                <a:latin typeface="Agency FB"/>
              </a:rPr>
              <a:t>É o período de acompanhamento para avaliação da capacidade e aptidão do servidor pelo período de 36 (trinta e seis) meses imediatos ao seu exercício como requisito para efetivação no cargo ao qual foi nomeado. O servidor não aprovado no estágio probatório será exonerado ou, se estável, reconduzido ao cargo anteriormente ocupado.</a:t>
            </a:r>
            <a:endParaRPr lang="pt-BR" sz="3600" b="0" strike="noStrike" spc="-1">
              <a:latin typeface="Arial"/>
            </a:endParaRPr>
          </a:p>
        </p:txBody>
      </p:sp>
      <p:sp>
        <p:nvSpPr>
          <p:cNvPr id="160" name="Line 3"/>
          <p:cNvSpPr/>
          <p:nvPr/>
        </p:nvSpPr>
        <p:spPr>
          <a:xfrm flipH="1">
            <a:off x="603720" y="907920"/>
            <a:ext cx="2855880" cy="6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61" name="Line 4"/>
          <p:cNvSpPr/>
          <p:nvPr/>
        </p:nvSpPr>
        <p:spPr>
          <a:xfrm>
            <a:off x="603720" y="907920"/>
            <a:ext cx="360" cy="50061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269635791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58"/>
                                        </p:tgtEl>
                                        <p:attrNameLst>
                                          <p:attrName>style.visibility</p:attrName>
                                        </p:attrNameLst>
                                      </p:cBhvr>
                                      <p:to>
                                        <p:strVal val="visible"/>
                                      </p:to>
                                    </p:set>
                                    <p:anim calcmode="lin" valueType="num">
                                      <p:cBhvr additive="repl">
                                        <p:cTn id="7" dur="500" fill="hold"/>
                                        <p:tgtEl>
                                          <p:spTgt spid="158"/>
                                        </p:tgtEl>
                                        <p:attrNameLst>
                                          <p:attrName/>
                                        </p:attrNameLst>
                                      </p:cBhvr>
                                      <p:tavLst>
                                        <p:tav tm="0">
                                          <p:val>
                                            <p:boolVal val="0"/>
                                          </p:val>
                                        </p:tav>
                                        <p:tav tm="100000">
                                          <p:val>
                                            <p:strVal val="#ppt_w"/>
                                          </p:val>
                                        </p:tav>
                                      </p:tavLst>
                                    </p:anim>
                                    <p:anim calcmode="lin" valueType="num">
                                      <p:cBhvr additive="repl">
                                        <p:cTn id="8" dur="500" fill="hold"/>
                                        <p:tgtEl>
                                          <p:spTgt spid="158"/>
                                        </p:tgtEl>
                                        <p:attrNameLst>
                                          <p:attrName/>
                                        </p:attrNameLst>
                                      </p:cBhvr>
                                      <p:tavLst>
                                        <p:tav tm="0">
                                          <p:val>
                                            <p:boolVal val="0"/>
                                          </p:val>
                                        </p:tav>
                                        <p:tav tm="100000">
                                          <p:val>
                                            <p:strVal val="#ppt_h"/>
                                          </p:val>
                                        </p:tav>
                                      </p:tavLst>
                                    </p:anim>
                                    <p:animEffect transition="in" filter="fade">
                                      <p:cBhvr additive="repl">
                                        <p:cTn id="9" dur="500"/>
                                        <p:tgtEl>
                                          <p:spTgt spid="158"/>
                                        </p:tgtEl>
                                      </p:cBhvr>
                                    </p:animEffect>
                                  </p:childTnLst>
                                </p:cTn>
                              </p:par>
                              <p:par>
                                <p:cTn id="10" presetID="53" presetClass="entr" presetSubtype="16" fill="hold" nodeType="withEffect">
                                  <p:stCondLst>
                                    <p:cond delay="0"/>
                                  </p:stCondLst>
                                  <p:childTnLst>
                                    <p:set>
                                      <p:cBhvr>
                                        <p:cTn id="11" dur="1" fill="hold">
                                          <p:stCondLst>
                                            <p:cond delay="0"/>
                                          </p:stCondLst>
                                        </p:cTn>
                                        <p:tgtEl>
                                          <p:spTgt spid="160"/>
                                        </p:tgtEl>
                                        <p:attrNameLst>
                                          <p:attrName>style.visibility</p:attrName>
                                        </p:attrNameLst>
                                      </p:cBhvr>
                                      <p:to>
                                        <p:strVal val="visible"/>
                                      </p:to>
                                    </p:set>
                                    <p:anim calcmode="lin" valueType="num">
                                      <p:cBhvr additive="repl">
                                        <p:cTn id="12" dur="500" fill="hold"/>
                                        <p:tgtEl>
                                          <p:spTgt spid="160"/>
                                        </p:tgtEl>
                                        <p:attrNameLst>
                                          <p:attrName/>
                                        </p:attrNameLst>
                                      </p:cBhvr>
                                      <p:tavLst>
                                        <p:tav tm="0">
                                          <p:val>
                                            <p:boolVal val="0"/>
                                          </p:val>
                                        </p:tav>
                                        <p:tav tm="100000">
                                          <p:val>
                                            <p:strVal val="#ppt_w"/>
                                          </p:val>
                                        </p:tav>
                                      </p:tavLst>
                                    </p:anim>
                                    <p:anim calcmode="lin" valueType="num">
                                      <p:cBhvr additive="repl">
                                        <p:cTn id="13" dur="500" fill="hold"/>
                                        <p:tgtEl>
                                          <p:spTgt spid="160"/>
                                        </p:tgtEl>
                                        <p:attrNameLst>
                                          <p:attrName/>
                                        </p:attrNameLst>
                                      </p:cBhvr>
                                      <p:tavLst>
                                        <p:tav tm="0">
                                          <p:val>
                                            <p:boolVal val="0"/>
                                          </p:val>
                                        </p:tav>
                                        <p:tav tm="100000">
                                          <p:val>
                                            <p:strVal val="#ppt_h"/>
                                          </p:val>
                                        </p:tav>
                                      </p:tavLst>
                                    </p:anim>
                                    <p:animEffect transition="in" filter="fade">
                                      <p:cBhvr additive="repl">
                                        <p:cTn id="14" dur="500"/>
                                        <p:tgtEl>
                                          <p:spTgt spid="160"/>
                                        </p:tgtEl>
                                      </p:cBhvr>
                                    </p:animEffect>
                                  </p:childTnLst>
                                </p:cTn>
                              </p:par>
                              <p:par>
                                <p:cTn id="15" presetID="53" presetClass="entr" presetSubtype="16" fill="hold" nodeType="withEffect">
                                  <p:stCondLst>
                                    <p:cond delay="0"/>
                                  </p:stCondLst>
                                  <p:childTnLst>
                                    <p:set>
                                      <p:cBhvr>
                                        <p:cTn id="16" dur="1" fill="hold">
                                          <p:stCondLst>
                                            <p:cond delay="0"/>
                                          </p:stCondLst>
                                        </p:cTn>
                                        <p:tgtEl>
                                          <p:spTgt spid="161"/>
                                        </p:tgtEl>
                                        <p:attrNameLst>
                                          <p:attrName>style.visibility</p:attrName>
                                        </p:attrNameLst>
                                      </p:cBhvr>
                                      <p:to>
                                        <p:strVal val="visible"/>
                                      </p:to>
                                    </p:set>
                                    <p:anim calcmode="lin" valueType="num">
                                      <p:cBhvr additive="repl">
                                        <p:cTn id="17" dur="500" fill="hold"/>
                                        <p:tgtEl>
                                          <p:spTgt spid="161"/>
                                        </p:tgtEl>
                                        <p:attrNameLst>
                                          <p:attrName/>
                                        </p:attrNameLst>
                                      </p:cBhvr>
                                      <p:tavLst>
                                        <p:tav tm="0">
                                          <p:val>
                                            <p:boolVal val="0"/>
                                          </p:val>
                                        </p:tav>
                                        <p:tav tm="100000">
                                          <p:val>
                                            <p:strVal val="#ppt_w"/>
                                          </p:val>
                                        </p:tav>
                                      </p:tavLst>
                                    </p:anim>
                                    <p:anim calcmode="lin" valueType="num">
                                      <p:cBhvr additive="repl">
                                        <p:cTn id="18" dur="500" fill="hold"/>
                                        <p:tgtEl>
                                          <p:spTgt spid="161"/>
                                        </p:tgtEl>
                                        <p:attrNameLst>
                                          <p:attrName/>
                                        </p:attrNameLst>
                                      </p:cBhvr>
                                      <p:tavLst>
                                        <p:tav tm="0">
                                          <p:val>
                                            <p:boolVal val="0"/>
                                          </p:val>
                                        </p:tav>
                                        <p:tav tm="100000">
                                          <p:val>
                                            <p:strVal val="#ppt_h"/>
                                          </p:val>
                                        </p:tav>
                                      </p:tavLst>
                                    </p:anim>
                                    <p:animEffect transition="in" filter="fade">
                                      <p:cBhvr additive="repl">
                                        <p:cTn id="19" dur="500"/>
                                        <p:tgtEl>
                                          <p:spTgt spid="161"/>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59"/>
                                        </p:tgtEl>
                                        <p:attrNameLst>
                                          <p:attrName>style.visibility</p:attrName>
                                        </p:attrNameLst>
                                      </p:cBhvr>
                                      <p:to>
                                        <p:strVal val="visible"/>
                                      </p:to>
                                    </p:set>
                                    <p:anim calcmode="lin" valueType="num">
                                      <p:cBhvr additive="repl">
                                        <p:cTn id="24" dur="500" fill="hold"/>
                                        <p:tgtEl>
                                          <p:spTgt spid="159"/>
                                        </p:tgtEl>
                                        <p:attrNameLst>
                                          <p:attrName>ppt_x</p:attrName>
                                        </p:attrNameLst>
                                      </p:cBhvr>
                                      <p:tavLst>
                                        <p:tav tm="0">
                                          <p:val>
                                            <p:strVal val="0-#ppt_w/2"/>
                                          </p:val>
                                        </p:tav>
                                        <p:tav tm="100000">
                                          <p:val>
                                            <p:strVal val="#ppt_x"/>
                                          </p:val>
                                        </p:tav>
                                      </p:tavLst>
                                    </p:anim>
                                    <p:anim calcmode="lin" valueType="num">
                                      <p:cBhvr additive="repl">
                                        <p:cTn id="25" dur="500" fill="hold"/>
                                        <p:tgtEl>
                                          <p:spTgt spid="1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ustomShape 1"/>
          <p:cNvSpPr/>
          <p:nvPr/>
        </p:nvSpPr>
        <p:spPr>
          <a:xfrm>
            <a:off x="886320" y="2311920"/>
            <a:ext cx="10178640" cy="484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200" b="0" strike="noStrike" spc="-1" dirty="0">
                <a:solidFill>
                  <a:srgbClr val="000000"/>
                </a:solidFill>
                <a:latin typeface="Agency FB" panose="020B0503020202020204" pitchFamily="34" charset="0"/>
              </a:rPr>
              <a:t>Licença concedida aos servidores pelo nascimento do filho ou adoção.</a:t>
            </a:r>
            <a:endParaRPr lang="pt-BR" sz="2200" b="0" strike="noStrike" spc="-1" dirty="0">
              <a:latin typeface="Agency FB" panose="020B0503020202020204" pitchFamily="34" charset="0"/>
            </a:endParaRPr>
          </a:p>
          <a:p>
            <a:r>
              <a:rPr lang="pt-BR" sz="2200" b="0" strike="noStrike" spc="-1" dirty="0">
                <a:solidFill>
                  <a:srgbClr val="000000"/>
                </a:solidFill>
                <a:latin typeface="Agency FB" panose="020B0503020202020204" pitchFamily="34" charset="0"/>
              </a:rPr>
              <a:t>     • </a:t>
            </a:r>
            <a:r>
              <a:rPr lang="pt-BR" sz="2200" dirty="0">
                <a:latin typeface="Agency FB" panose="020B0503020202020204" pitchFamily="34" charset="0"/>
              </a:rPr>
              <a:t>O servidor tem direito a 05 dias consecutivos, prorrogáveis por mais 15 (quinze) dias consecutivos a partir da data do nascimento.</a:t>
            </a: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Como requerer</a:t>
            </a:r>
            <a:r>
              <a:rPr lang="pt-BR" sz="2200" b="0" strike="noStrike" spc="-1" dirty="0">
                <a:solidFill>
                  <a:srgbClr val="000000"/>
                </a:solidFill>
                <a:latin typeface="Agency FB" panose="020B0503020202020204" pitchFamily="34" charset="0"/>
              </a:rPr>
              <a:t>: Entregar cópia da certidão de nascimento a chefia imediata para fins de registro na frequência.</a:t>
            </a:r>
          </a:p>
          <a:p>
            <a:pPr>
              <a:lnSpc>
                <a:spcPct val="100000"/>
              </a:lnSpc>
            </a:pPr>
            <a:endParaRPr lang="pt-BR" sz="2200" spc="-1" dirty="0">
              <a:solidFill>
                <a:srgbClr val="000000"/>
              </a:solidFill>
              <a:latin typeface="Agency FB" panose="020B0503020202020204" pitchFamily="34" charset="0"/>
            </a:endParaRPr>
          </a:p>
          <a:p>
            <a:pPr>
              <a:lnSpc>
                <a:spcPct val="100000"/>
              </a:lnSpc>
            </a:pPr>
            <a:r>
              <a:rPr lang="pt-BR" sz="2200" b="0" strike="noStrike" spc="-1" dirty="0">
                <a:solidFill>
                  <a:srgbClr val="000000"/>
                </a:solidFill>
                <a:latin typeface="Agency FB" panose="020B0503020202020204" pitchFamily="34" charset="0"/>
              </a:rPr>
              <a:t>OBS: Para adoção, as mesmas regras </a:t>
            </a:r>
            <a:r>
              <a:rPr lang="pt-BR" sz="2200" spc="-1" dirty="0">
                <a:solidFill>
                  <a:srgbClr val="000000"/>
                </a:solidFill>
                <a:latin typeface="Agency FB" panose="020B0503020202020204" pitchFamily="34" charset="0"/>
              </a:rPr>
              <a:t>para Licença a adotante.</a:t>
            </a:r>
            <a:endParaRPr lang="pt-BR" sz="2200" b="0" strike="noStrike" spc="-1" dirty="0">
              <a:latin typeface="Agency FB" panose="020B0503020202020204" pitchFamily="34" charset="0"/>
            </a:endParaRPr>
          </a:p>
          <a:p>
            <a:pPr>
              <a:lnSpc>
                <a:spcPct val="100000"/>
              </a:lnSpc>
            </a:pPr>
            <a:endParaRPr lang="pt-BR" sz="2200" b="0" strike="noStrike" spc="-1" dirty="0">
              <a:latin typeface="Agency FB" panose="020B0503020202020204" pitchFamily="34" charset="0"/>
            </a:endParaRPr>
          </a:p>
          <a:p>
            <a:pPr>
              <a:lnSpc>
                <a:spcPct val="100000"/>
              </a:lnSpc>
            </a:pPr>
            <a:r>
              <a:rPr lang="pt-BR" sz="2200" b="1" strike="noStrike" spc="-1" dirty="0">
                <a:solidFill>
                  <a:srgbClr val="000000"/>
                </a:solidFill>
                <a:latin typeface="Agency FB" panose="020B0503020202020204" pitchFamily="34" charset="0"/>
              </a:rPr>
              <a:t>Fundamentação Legal</a:t>
            </a:r>
            <a:r>
              <a:rPr lang="pt-BR" sz="2200" b="0" strike="noStrike" spc="-1" dirty="0">
                <a:solidFill>
                  <a:srgbClr val="000000"/>
                </a:solidFill>
                <a:latin typeface="Agency FB" panose="020B0503020202020204" pitchFamily="34" charset="0"/>
              </a:rPr>
              <a:t>: Lei 8.112/90 e Lei 8.737/2016.</a:t>
            </a:r>
            <a:endParaRPr lang="pt-BR" sz="2200" b="0" strike="noStrike" spc="-1" dirty="0">
              <a:latin typeface="Agency FB" panose="020B0503020202020204" pitchFamily="34" charset="0"/>
            </a:endParaRPr>
          </a:p>
        </p:txBody>
      </p:sp>
      <p:sp>
        <p:nvSpPr>
          <p:cNvPr id="106" name="CustomShape 2"/>
          <p:cNvSpPr/>
          <p:nvPr/>
        </p:nvSpPr>
        <p:spPr>
          <a:xfrm>
            <a:off x="4589640" y="722160"/>
            <a:ext cx="325980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Paternidade</a:t>
            </a:r>
            <a:r>
              <a:rPr lang="pt-BR" sz="1800" b="0" strike="noStrike" spc="-1">
                <a:solidFill>
                  <a:srgbClr val="000000"/>
                </a:solidFill>
                <a:latin typeface="Agency FB"/>
              </a:rPr>
              <a:t> </a:t>
            </a:r>
            <a:endParaRPr lang="pt-BR" sz="1800" b="0" strike="noStrike" spc="-1">
              <a:latin typeface="Arial"/>
            </a:endParaRPr>
          </a:p>
        </p:txBody>
      </p:sp>
      <p:sp>
        <p:nvSpPr>
          <p:cNvPr id="107" name="Line 3"/>
          <p:cNvSpPr/>
          <p:nvPr/>
        </p:nvSpPr>
        <p:spPr>
          <a:xfrm flipH="1">
            <a:off x="525240" y="1106640"/>
            <a:ext cx="4386240" cy="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08" name="Line 4"/>
          <p:cNvSpPr/>
          <p:nvPr/>
        </p:nvSpPr>
        <p:spPr>
          <a:xfrm>
            <a:off x="525240" y="1106640"/>
            <a:ext cx="0" cy="48114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 calcmode="lin" valueType="num">
                                      <p:cBhvr additive="repl">
                                        <p:cTn id="7" dur="500" fill="hold"/>
                                        <p:tgtEl>
                                          <p:spTgt spid="106"/>
                                        </p:tgtEl>
                                        <p:attrNameLst>
                                          <p:attrName/>
                                        </p:attrNameLst>
                                      </p:cBhvr>
                                      <p:tavLst>
                                        <p:tav tm="0">
                                          <p:val>
                                            <p:boolVal val="0"/>
                                          </p:val>
                                        </p:tav>
                                        <p:tav tm="100000">
                                          <p:val>
                                            <p:strVal val="#ppt_w"/>
                                          </p:val>
                                        </p:tav>
                                      </p:tavLst>
                                    </p:anim>
                                    <p:anim calcmode="lin" valueType="num">
                                      <p:cBhvr additive="repl">
                                        <p:cTn id="8" dur="500" fill="hold"/>
                                        <p:tgtEl>
                                          <p:spTgt spid="106"/>
                                        </p:tgtEl>
                                        <p:attrNameLst>
                                          <p:attrName/>
                                        </p:attrNameLst>
                                      </p:cBhvr>
                                      <p:tavLst>
                                        <p:tav tm="0">
                                          <p:val>
                                            <p:boolVal val="0"/>
                                          </p:val>
                                        </p:tav>
                                        <p:tav tm="100000">
                                          <p:val>
                                            <p:strVal val="#ppt_h"/>
                                          </p:val>
                                        </p:tav>
                                      </p:tavLst>
                                    </p:anim>
                                    <p:animEffect transition="in" filter="fade">
                                      <p:cBhvr additive="repl">
                                        <p:cTn id="9" dur="500"/>
                                        <p:tgtEl>
                                          <p:spTgt spid="106"/>
                                        </p:tgtEl>
                                      </p:cBhvr>
                                    </p:animEffect>
                                  </p:childTnLst>
                                </p:cTn>
                              </p:par>
                              <p:par>
                                <p:cTn id="10" presetID="53" presetClass="entr" presetSubtype="16" fill="hold" nodeType="withEffect">
                                  <p:stCondLst>
                                    <p:cond delay="0"/>
                                  </p:stCondLst>
                                  <p:childTnLst>
                                    <p:set>
                                      <p:cBhvr>
                                        <p:cTn id="11" dur="1" fill="hold">
                                          <p:stCondLst>
                                            <p:cond delay="0"/>
                                          </p:stCondLst>
                                        </p:cTn>
                                        <p:tgtEl>
                                          <p:spTgt spid="107"/>
                                        </p:tgtEl>
                                        <p:attrNameLst>
                                          <p:attrName>style.visibility</p:attrName>
                                        </p:attrNameLst>
                                      </p:cBhvr>
                                      <p:to>
                                        <p:strVal val="visible"/>
                                      </p:to>
                                    </p:set>
                                    <p:anim calcmode="lin" valueType="num">
                                      <p:cBhvr additive="repl">
                                        <p:cTn id="12" dur="500" fill="hold"/>
                                        <p:tgtEl>
                                          <p:spTgt spid="107"/>
                                        </p:tgtEl>
                                        <p:attrNameLst>
                                          <p:attrName/>
                                        </p:attrNameLst>
                                      </p:cBhvr>
                                      <p:tavLst>
                                        <p:tav tm="0">
                                          <p:val>
                                            <p:boolVal val="0"/>
                                          </p:val>
                                        </p:tav>
                                        <p:tav tm="100000">
                                          <p:val>
                                            <p:strVal val="#ppt_w"/>
                                          </p:val>
                                        </p:tav>
                                      </p:tavLst>
                                    </p:anim>
                                    <p:anim calcmode="lin" valueType="num">
                                      <p:cBhvr additive="repl">
                                        <p:cTn id="13" dur="500" fill="hold"/>
                                        <p:tgtEl>
                                          <p:spTgt spid="107"/>
                                        </p:tgtEl>
                                        <p:attrNameLst>
                                          <p:attrName/>
                                        </p:attrNameLst>
                                      </p:cBhvr>
                                      <p:tavLst>
                                        <p:tav tm="0">
                                          <p:val>
                                            <p:boolVal val="0"/>
                                          </p:val>
                                        </p:tav>
                                        <p:tav tm="100000">
                                          <p:val>
                                            <p:strVal val="#ppt_h"/>
                                          </p:val>
                                        </p:tav>
                                      </p:tavLst>
                                    </p:anim>
                                    <p:animEffect transition="in" filter="fade">
                                      <p:cBhvr additive="repl">
                                        <p:cTn id="14" dur="500"/>
                                        <p:tgtEl>
                                          <p:spTgt spid="107"/>
                                        </p:tgtEl>
                                      </p:cBhvr>
                                    </p:animEffect>
                                  </p:childTnLst>
                                </p:cTn>
                              </p:par>
                              <p:par>
                                <p:cTn id="15" presetID="53" presetClass="entr" presetSubtype="16" fill="hold" nodeType="withEffect">
                                  <p:stCondLst>
                                    <p:cond delay="0"/>
                                  </p:stCondLst>
                                  <p:childTnLst>
                                    <p:set>
                                      <p:cBhvr>
                                        <p:cTn id="16" dur="1" fill="hold">
                                          <p:stCondLst>
                                            <p:cond delay="0"/>
                                          </p:stCondLst>
                                        </p:cTn>
                                        <p:tgtEl>
                                          <p:spTgt spid="108"/>
                                        </p:tgtEl>
                                        <p:attrNameLst>
                                          <p:attrName>style.visibility</p:attrName>
                                        </p:attrNameLst>
                                      </p:cBhvr>
                                      <p:to>
                                        <p:strVal val="visible"/>
                                      </p:to>
                                    </p:set>
                                    <p:anim calcmode="lin" valueType="num">
                                      <p:cBhvr additive="repl">
                                        <p:cTn id="17" dur="500" fill="hold"/>
                                        <p:tgtEl>
                                          <p:spTgt spid="108"/>
                                        </p:tgtEl>
                                        <p:attrNameLst>
                                          <p:attrName/>
                                        </p:attrNameLst>
                                      </p:cBhvr>
                                      <p:tavLst>
                                        <p:tav tm="0">
                                          <p:val>
                                            <p:boolVal val="0"/>
                                          </p:val>
                                        </p:tav>
                                        <p:tav tm="100000">
                                          <p:val>
                                            <p:strVal val="#ppt_w"/>
                                          </p:val>
                                        </p:tav>
                                      </p:tavLst>
                                    </p:anim>
                                    <p:anim calcmode="lin" valueType="num">
                                      <p:cBhvr additive="repl">
                                        <p:cTn id="18" dur="500" fill="hold"/>
                                        <p:tgtEl>
                                          <p:spTgt spid="108"/>
                                        </p:tgtEl>
                                        <p:attrNameLst>
                                          <p:attrName/>
                                        </p:attrNameLst>
                                      </p:cBhvr>
                                      <p:tavLst>
                                        <p:tav tm="0">
                                          <p:val>
                                            <p:boolVal val="0"/>
                                          </p:val>
                                        </p:tav>
                                        <p:tav tm="100000">
                                          <p:val>
                                            <p:strVal val="#ppt_h"/>
                                          </p:val>
                                        </p:tav>
                                      </p:tavLst>
                                    </p:anim>
                                    <p:animEffect transition="in" filter="fade">
                                      <p:cBhvr additive="repl">
                                        <p:cTn id="19" dur="500"/>
                                        <p:tgtEl>
                                          <p:spTgt spid="10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05"/>
                                        </p:tgtEl>
                                        <p:attrNameLst>
                                          <p:attrName>style.visibility</p:attrName>
                                        </p:attrNameLst>
                                      </p:cBhvr>
                                      <p:to>
                                        <p:strVal val="visible"/>
                                      </p:to>
                                    </p:set>
                                    <p:anim calcmode="lin" valueType="num">
                                      <p:cBhvr additive="repl">
                                        <p:cTn id="24" dur="500" fill="hold"/>
                                        <p:tgtEl>
                                          <p:spTgt spid="105"/>
                                        </p:tgtEl>
                                        <p:attrNameLst>
                                          <p:attrName>ppt_x</p:attrName>
                                        </p:attrNameLst>
                                      </p:cBhvr>
                                      <p:tavLst>
                                        <p:tav tm="0">
                                          <p:val>
                                            <p:strVal val="0-#ppt_w/2"/>
                                          </p:val>
                                        </p:tav>
                                        <p:tav tm="100000">
                                          <p:val>
                                            <p:strVal val="#ppt_x"/>
                                          </p:val>
                                        </p:tav>
                                      </p:tavLst>
                                    </p:anim>
                                    <p:anim calcmode="lin" valueType="num">
                                      <p:cBhvr additive="repl">
                                        <p:cTn id="25" dur="500" fill="hold"/>
                                        <p:tgtEl>
                                          <p:spTgt spid="10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CustomShape 1"/>
          <p:cNvSpPr/>
          <p:nvPr/>
        </p:nvSpPr>
        <p:spPr>
          <a:xfrm>
            <a:off x="2721960" y="523440"/>
            <a:ext cx="406440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Concessões </a:t>
            </a:r>
            <a:endParaRPr lang="pt-BR" sz="4400" b="0" strike="noStrike" spc="-1">
              <a:latin typeface="Arial"/>
            </a:endParaRPr>
          </a:p>
        </p:txBody>
      </p:sp>
      <p:sp>
        <p:nvSpPr>
          <p:cNvPr id="154" name="CustomShape 2"/>
          <p:cNvSpPr/>
          <p:nvPr/>
        </p:nvSpPr>
        <p:spPr>
          <a:xfrm>
            <a:off x="714362" y="1668600"/>
            <a:ext cx="10092600" cy="4049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900" indent="-342900">
              <a:buFont typeface="Wingdings" panose="05000000000000000000" pitchFamily="2" charset="2"/>
              <a:buChar char="Ø"/>
            </a:pPr>
            <a:r>
              <a:rPr lang="pt-BR" sz="2000" b="1" dirty="0">
                <a:latin typeface="Agency FB" panose="020B0503020202020204" pitchFamily="34" charset="0"/>
              </a:rPr>
              <a:t>Doação de sangue</a:t>
            </a:r>
            <a:r>
              <a:rPr lang="pt-BR" sz="2000" dirty="0">
                <a:latin typeface="Agency FB" panose="020B0503020202020204" pitchFamily="34" charset="0"/>
              </a:rPr>
              <a:t>: por 1 (um) dia de folga, mediante comprovação médica. Enviar comprovante de doação digitalizado para o e-mail do chefe imediato para fins de registro na frequência.</a:t>
            </a:r>
          </a:p>
          <a:p>
            <a:endParaRPr lang="pt-BR" sz="2000" dirty="0">
              <a:latin typeface="Agency FB" panose="020B0503020202020204" pitchFamily="34" charset="0"/>
            </a:endParaRPr>
          </a:p>
          <a:p>
            <a:pPr marL="342900" indent="-342900">
              <a:buFont typeface="Wingdings" panose="05000000000000000000" pitchFamily="2" charset="2"/>
              <a:buChar char="Ø"/>
            </a:pPr>
            <a:r>
              <a:rPr lang="pt-BR" sz="2000" b="1" dirty="0">
                <a:latin typeface="Agency FB" panose="020B0503020202020204" pitchFamily="34" charset="0"/>
              </a:rPr>
              <a:t>Alistamento eleitoral</a:t>
            </a:r>
            <a:r>
              <a:rPr lang="pt-BR" sz="2000" dirty="0">
                <a:latin typeface="Agency FB" panose="020B0503020202020204" pitchFamily="34" charset="0"/>
              </a:rPr>
              <a:t>: por 2 (dois) dias de folga, mediante comprovação. Enviar comprovante digitalizado para o e-mail do chefe imediato para fins de registro na frequência.</a:t>
            </a:r>
          </a:p>
          <a:p>
            <a:endParaRPr lang="pt-BR" sz="2000" dirty="0">
              <a:latin typeface="Agency FB" panose="020B0503020202020204" pitchFamily="34" charset="0"/>
            </a:endParaRPr>
          </a:p>
          <a:p>
            <a:pPr marL="342900" indent="-342900">
              <a:buFont typeface="Wingdings" panose="05000000000000000000" pitchFamily="2" charset="2"/>
              <a:buChar char="Ø"/>
            </a:pPr>
            <a:r>
              <a:rPr lang="pt-BR" sz="2000" b="1" dirty="0">
                <a:latin typeface="Agency FB" panose="020B0503020202020204" pitchFamily="34" charset="0"/>
              </a:rPr>
              <a:t>Casamento</a:t>
            </a:r>
            <a:r>
              <a:rPr lang="pt-BR" sz="2000" dirty="0">
                <a:latin typeface="Agency FB" panose="020B0503020202020204" pitchFamily="34" charset="0"/>
              </a:rPr>
              <a:t>: por 8 (oito) dias consecutivos de folga, mediante apresentação da certidão de casamento. Enviar certidão de casamento digitalizado para o e-mail do chefe imediato para fins de registro na frequência.</a:t>
            </a:r>
          </a:p>
          <a:p>
            <a:endParaRPr lang="pt-BR" sz="2000" dirty="0">
              <a:latin typeface="Agency FB" panose="020B0503020202020204" pitchFamily="34" charset="0"/>
            </a:endParaRPr>
          </a:p>
          <a:p>
            <a:pPr marL="342900" indent="-342900">
              <a:buFont typeface="Wingdings" panose="05000000000000000000" pitchFamily="2" charset="2"/>
              <a:buChar char="Ø"/>
            </a:pPr>
            <a:r>
              <a:rPr lang="pt-BR" sz="2000" b="1" dirty="0">
                <a:latin typeface="Agency FB" panose="020B0503020202020204" pitchFamily="34" charset="0"/>
              </a:rPr>
              <a:t>Falecimento</a:t>
            </a:r>
            <a:r>
              <a:rPr lang="pt-BR" sz="2000" dirty="0">
                <a:latin typeface="Agency FB" panose="020B0503020202020204" pitchFamily="34" charset="0"/>
              </a:rPr>
              <a:t>: do cônjuge, companheiro, pais, madrasta ou padrasto, filhos, enteados, menor sob guarda ou tutela e irmãos - por 8 (oito) dias consecutivos de folga mediante apresentação do atestado de óbito. Enviar atestado de óbito digitalizado para o e-mail do chefe imediato para fins de registro na frequência.</a:t>
            </a:r>
          </a:p>
          <a:p>
            <a:endParaRPr lang="pt-BR" sz="2000" b="1" dirty="0">
              <a:latin typeface="Agency FB" panose="020B0503020202020204" pitchFamily="34" charset="0"/>
            </a:endParaRPr>
          </a:p>
        </p:txBody>
      </p:sp>
      <p:sp>
        <p:nvSpPr>
          <p:cNvPr id="155" name="Line 3"/>
          <p:cNvSpPr/>
          <p:nvPr/>
        </p:nvSpPr>
        <p:spPr>
          <a:xfrm flipH="1">
            <a:off x="603720" y="907920"/>
            <a:ext cx="2855880" cy="6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56" name="Line 4"/>
          <p:cNvSpPr/>
          <p:nvPr/>
        </p:nvSpPr>
        <p:spPr>
          <a:xfrm>
            <a:off x="603720" y="907920"/>
            <a:ext cx="360" cy="50061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53"/>
                                        </p:tgtEl>
                                        <p:attrNameLst>
                                          <p:attrName>style.visibility</p:attrName>
                                        </p:attrNameLst>
                                      </p:cBhvr>
                                      <p:to>
                                        <p:strVal val="visible"/>
                                      </p:to>
                                    </p:set>
                                    <p:anim calcmode="lin" valueType="num">
                                      <p:cBhvr additive="repl">
                                        <p:cTn id="7" dur="500" fill="hold"/>
                                        <p:tgtEl>
                                          <p:spTgt spid="153"/>
                                        </p:tgtEl>
                                        <p:attrNameLst>
                                          <p:attrName/>
                                        </p:attrNameLst>
                                      </p:cBhvr>
                                      <p:tavLst>
                                        <p:tav tm="0">
                                          <p:val>
                                            <p:boolVal val="0"/>
                                          </p:val>
                                        </p:tav>
                                        <p:tav tm="100000">
                                          <p:val>
                                            <p:strVal val="#ppt_w"/>
                                          </p:val>
                                        </p:tav>
                                      </p:tavLst>
                                    </p:anim>
                                    <p:anim calcmode="lin" valueType="num">
                                      <p:cBhvr additive="repl">
                                        <p:cTn id="8" dur="500" fill="hold"/>
                                        <p:tgtEl>
                                          <p:spTgt spid="153"/>
                                        </p:tgtEl>
                                        <p:attrNameLst>
                                          <p:attrName/>
                                        </p:attrNameLst>
                                      </p:cBhvr>
                                      <p:tavLst>
                                        <p:tav tm="0">
                                          <p:val>
                                            <p:boolVal val="0"/>
                                          </p:val>
                                        </p:tav>
                                        <p:tav tm="100000">
                                          <p:val>
                                            <p:strVal val="#ppt_h"/>
                                          </p:val>
                                        </p:tav>
                                      </p:tavLst>
                                    </p:anim>
                                    <p:animEffect transition="in" filter="fade">
                                      <p:cBhvr additive="repl">
                                        <p:cTn id="9" dur="500"/>
                                        <p:tgtEl>
                                          <p:spTgt spid="153"/>
                                        </p:tgtEl>
                                      </p:cBhvr>
                                    </p:animEffect>
                                  </p:childTnLst>
                                </p:cTn>
                              </p:par>
                              <p:par>
                                <p:cTn id="10" presetID="53" presetClass="entr" presetSubtype="16" fill="hold" nodeType="withEffect">
                                  <p:stCondLst>
                                    <p:cond delay="0"/>
                                  </p:stCondLst>
                                  <p:childTnLst>
                                    <p:set>
                                      <p:cBhvr>
                                        <p:cTn id="11" dur="1" fill="hold">
                                          <p:stCondLst>
                                            <p:cond delay="0"/>
                                          </p:stCondLst>
                                        </p:cTn>
                                        <p:tgtEl>
                                          <p:spTgt spid="155"/>
                                        </p:tgtEl>
                                        <p:attrNameLst>
                                          <p:attrName>style.visibility</p:attrName>
                                        </p:attrNameLst>
                                      </p:cBhvr>
                                      <p:to>
                                        <p:strVal val="visible"/>
                                      </p:to>
                                    </p:set>
                                    <p:anim calcmode="lin" valueType="num">
                                      <p:cBhvr additive="repl">
                                        <p:cTn id="12" dur="500" fill="hold"/>
                                        <p:tgtEl>
                                          <p:spTgt spid="155"/>
                                        </p:tgtEl>
                                        <p:attrNameLst>
                                          <p:attrName/>
                                        </p:attrNameLst>
                                      </p:cBhvr>
                                      <p:tavLst>
                                        <p:tav tm="0">
                                          <p:val>
                                            <p:boolVal val="0"/>
                                          </p:val>
                                        </p:tav>
                                        <p:tav tm="100000">
                                          <p:val>
                                            <p:strVal val="#ppt_w"/>
                                          </p:val>
                                        </p:tav>
                                      </p:tavLst>
                                    </p:anim>
                                    <p:anim calcmode="lin" valueType="num">
                                      <p:cBhvr additive="repl">
                                        <p:cTn id="13" dur="500" fill="hold"/>
                                        <p:tgtEl>
                                          <p:spTgt spid="155"/>
                                        </p:tgtEl>
                                        <p:attrNameLst>
                                          <p:attrName/>
                                        </p:attrNameLst>
                                      </p:cBhvr>
                                      <p:tavLst>
                                        <p:tav tm="0">
                                          <p:val>
                                            <p:boolVal val="0"/>
                                          </p:val>
                                        </p:tav>
                                        <p:tav tm="100000">
                                          <p:val>
                                            <p:strVal val="#ppt_h"/>
                                          </p:val>
                                        </p:tav>
                                      </p:tavLst>
                                    </p:anim>
                                    <p:animEffect transition="in" filter="fade">
                                      <p:cBhvr additive="repl">
                                        <p:cTn id="14" dur="500"/>
                                        <p:tgtEl>
                                          <p:spTgt spid="155"/>
                                        </p:tgtEl>
                                      </p:cBhvr>
                                    </p:animEffect>
                                  </p:childTnLst>
                                </p:cTn>
                              </p:par>
                              <p:par>
                                <p:cTn id="15" presetID="53" presetClass="entr" presetSubtype="16" fill="hold" nodeType="withEffect">
                                  <p:stCondLst>
                                    <p:cond delay="0"/>
                                  </p:stCondLst>
                                  <p:childTnLst>
                                    <p:set>
                                      <p:cBhvr>
                                        <p:cTn id="16" dur="1" fill="hold">
                                          <p:stCondLst>
                                            <p:cond delay="0"/>
                                          </p:stCondLst>
                                        </p:cTn>
                                        <p:tgtEl>
                                          <p:spTgt spid="156"/>
                                        </p:tgtEl>
                                        <p:attrNameLst>
                                          <p:attrName>style.visibility</p:attrName>
                                        </p:attrNameLst>
                                      </p:cBhvr>
                                      <p:to>
                                        <p:strVal val="visible"/>
                                      </p:to>
                                    </p:set>
                                    <p:anim calcmode="lin" valueType="num">
                                      <p:cBhvr additive="repl">
                                        <p:cTn id="17" dur="500" fill="hold"/>
                                        <p:tgtEl>
                                          <p:spTgt spid="156"/>
                                        </p:tgtEl>
                                        <p:attrNameLst>
                                          <p:attrName/>
                                        </p:attrNameLst>
                                      </p:cBhvr>
                                      <p:tavLst>
                                        <p:tav tm="0">
                                          <p:val>
                                            <p:boolVal val="0"/>
                                          </p:val>
                                        </p:tav>
                                        <p:tav tm="100000">
                                          <p:val>
                                            <p:strVal val="#ppt_w"/>
                                          </p:val>
                                        </p:tav>
                                      </p:tavLst>
                                    </p:anim>
                                    <p:anim calcmode="lin" valueType="num">
                                      <p:cBhvr additive="repl">
                                        <p:cTn id="18" dur="500" fill="hold"/>
                                        <p:tgtEl>
                                          <p:spTgt spid="156"/>
                                        </p:tgtEl>
                                        <p:attrNameLst>
                                          <p:attrName/>
                                        </p:attrNameLst>
                                      </p:cBhvr>
                                      <p:tavLst>
                                        <p:tav tm="0">
                                          <p:val>
                                            <p:boolVal val="0"/>
                                          </p:val>
                                        </p:tav>
                                        <p:tav tm="100000">
                                          <p:val>
                                            <p:strVal val="#ppt_h"/>
                                          </p:val>
                                        </p:tav>
                                      </p:tavLst>
                                    </p:anim>
                                    <p:animEffect transition="in" filter="fade">
                                      <p:cBhvr additive="repl">
                                        <p:cTn id="19" dur="500"/>
                                        <p:tgtEl>
                                          <p:spTgt spid="15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54"/>
                                        </p:tgtEl>
                                        <p:attrNameLst>
                                          <p:attrName>style.visibility</p:attrName>
                                        </p:attrNameLst>
                                      </p:cBhvr>
                                      <p:to>
                                        <p:strVal val="visible"/>
                                      </p:to>
                                    </p:set>
                                    <p:anim calcmode="lin" valueType="num">
                                      <p:cBhvr additive="repl">
                                        <p:cTn id="24" dur="500" fill="hold"/>
                                        <p:tgtEl>
                                          <p:spTgt spid="154"/>
                                        </p:tgtEl>
                                        <p:attrNameLst>
                                          <p:attrName>ppt_x</p:attrName>
                                        </p:attrNameLst>
                                      </p:cBhvr>
                                      <p:tavLst>
                                        <p:tav tm="0">
                                          <p:val>
                                            <p:strVal val="0-#ppt_w/2"/>
                                          </p:val>
                                        </p:tav>
                                        <p:tav tm="100000">
                                          <p:val>
                                            <p:strVal val="#ppt_x"/>
                                          </p:val>
                                        </p:tav>
                                      </p:tavLst>
                                    </p:anim>
                                    <p:anim calcmode="lin" valueType="num">
                                      <p:cBhvr additive="repl">
                                        <p:cTn id="25" dur="500" fill="hold"/>
                                        <p:tgtEl>
                                          <p:spTgt spid="15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663840" y="1260720"/>
            <a:ext cx="10985760" cy="6673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800" b="0" strike="noStrike" spc="-1" dirty="0">
                <a:solidFill>
                  <a:srgbClr val="000000"/>
                </a:solidFill>
                <a:latin typeface="Agency FB"/>
              </a:rPr>
              <a:t>Art. 68.  Os servidores que trabalhem com habitualidade em locais insalubres ou em contato permanente com substâncias tóxicas, radioativas ou com risco de vida, fazem jus a um adicional sobre o vencimento do cargo efetivo. </a:t>
            </a:r>
            <a:endParaRPr lang="pt-BR" sz="1800" b="0" strike="noStrike" spc="-1" dirty="0">
              <a:latin typeface="Arial"/>
            </a:endParaRPr>
          </a:p>
          <a:p>
            <a:pPr>
              <a:lnSpc>
                <a:spcPct val="100000"/>
              </a:lnSpc>
            </a:pPr>
            <a:r>
              <a:rPr lang="pt-BR" sz="1800" b="0" strike="noStrike" spc="-1" dirty="0">
                <a:solidFill>
                  <a:srgbClr val="000000"/>
                </a:solidFill>
                <a:latin typeface="Agency FB"/>
              </a:rPr>
              <a:t>§ 1</a:t>
            </a:r>
            <a:r>
              <a:rPr lang="pt-BR" sz="1800" b="0" u="sng" strike="noStrike" spc="-1" baseline="30000" dirty="0">
                <a:solidFill>
                  <a:srgbClr val="000000"/>
                </a:solidFill>
                <a:uFillTx/>
                <a:latin typeface="Agency FB"/>
              </a:rPr>
              <a:t>o</a:t>
            </a:r>
            <a:r>
              <a:rPr lang="pt-BR" sz="1800" b="0" strike="noStrike" spc="-1" dirty="0">
                <a:solidFill>
                  <a:srgbClr val="000000"/>
                </a:solidFill>
                <a:latin typeface="Agency FB"/>
              </a:rPr>
              <a:t>  O servidor que fizer jus aos adicionais de insalubridade e de periculosidade deverá optar por um deles. </a:t>
            </a:r>
            <a:endParaRPr lang="pt-BR" sz="1800" b="0" strike="noStrike" spc="-1" dirty="0">
              <a:latin typeface="Arial"/>
            </a:endParaRPr>
          </a:p>
          <a:p>
            <a:pPr>
              <a:lnSpc>
                <a:spcPct val="100000"/>
              </a:lnSpc>
            </a:pPr>
            <a:r>
              <a:rPr lang="pt-BR" sz="1800" b="0" strike="noStrike" spc="-1" dirty="0">
                <a:solidFill>
                  <a:srgbClr val="000000"/>
                </a:solidFill>
                <a:latin typeface="Agency FB"/>
              </a:rPr>
              <a:t>§ 2</a:t>
            </a:r>
            <a:r>
              <a:rPr lang="pt-BR" sz="1800" b="0" u="sng" strike="noStrike" spc="-1" baseline="30000" dirty="0">
                <a:solidFill>
                  <a:srgbClr val="000000"/>
                </a:solidFill>
                <a:uFillTx/>
                <a:latin typeface="Agency FB"/>
              </a:rPr>
              <a:t>o</a:t>
            </a:r>
            <a:r>
              <a:rPr lang="pt-BR" sz="1800" b="0" strike="noStrike" spc="-1" dirty="0">
                <a:solidFill>
                  <a:srgbClr val="000000"/>
                </a:solidFill>
                <a:latin typeface="Agency FB"/>
              </a:rPr>
              <a:t>  O direito ao adicional de insalubridade ou periculosidade cessa com a eliminação das condições ou dos riscos que deram causa a sua concessão. </a:t>
            </a:r>
            <a:endParaRPr lang="pt-BR" sz="1800" b="0" strike="noStrike" spc="-1" dirty="0">
              <a:latin typeface="Arial"/>
            </a:endParaRPr>
          </a:p>
          <a:p>
            <a:pPr>
              <a:lnSpc>
                <a:spcPct val="100000"/>
              </a:lnSpc>
            </a:pPr>
            <a:r>
              <a:rPr lang="pt-BR" sz="1800" b="0" strike="noStrike" spc="-1" dirty="0">
                <a:solidFill>
                  <a:srgbClr val="000000"/>
                </a:solidFill>
                <a:latin typeface="Agency FB"/>
              </a:rPr>
              <a:t>Art. 69.  Haverá permanente controle da atividade de servidores em operações ou locais considerados penosos, insalubres ou perigosos. </a:t>
            </a:r>
            <a:endParaRPr lang="pt-BR" sz="1800" b="0" strike="noStrike" spc="-1" dirty="0">
              <a:latin typeface="Arial"/>
            </a:endParaRPr>
          </a:p>
          <a:p>
            <a:pPr>
              <a:lnSpc>
                <a:spcPct val="100000"/>
              </a:lnSpc>
            </a:pPr>
            <a:r>
              <a:rPr lang="pt-BR" sz="1800" b="0" strike="noStrike" spc="-1" dirty="0">
                <a:solidFill>
                  <a:srgbClr val="000000"/>
                </a:solidFill>
                <a:latin typeface="Agency FB"/>
              </a:rPr>
              <a:t>Parágrafo único.  A servidora gestante ou lactante será afastada, enquanto durar a gestação e a lactação, das operações e locais previstos neste artigo, exercendo suas atividades em local salubre e em serviço não penoso e não perigoso. </a:t>
            </a:r>
            <a:endParaRPr lang="pt-BR" sz="1800" b="0" strike="noStrike" spc="-1" dirty="0">
              <a:latin typeface="Arial"/>
            </a:endParaRPr>
          </a:p>
          <a:p>
            <a:pPr>
              <a:lnSpc>
                <a:spcPct val="100000"/>
              </a:lnSpc>
            </a:pPr>
            <a:r>
              <a:rPr lang="pt-BR" sz="1800" b="0" strike="noStrike" spc="-1" dirty="0">
                <a:solidFill>
                  <a:srgbClr val="000000"/>
                </a:solidFill>
                <a:latin typeface="Agency FB"/>
              </a:rPr>
              <a:t>Art. 70.  Na concessão dos adicionais de atividades penosas, de insalubridade e de periculosidade, serão observadas as situações estabelecidas em legislação específica. </a:t>
            </a:r>
            <a:endParaRPr lang="pt-BR" sz="1800" b="0" strike="noStrike" spc="-1" dirty="0">
              <a:latin typeface="Arial"/>
            </a:endParaRPr>
          </a:p>
          <a:p>
            <a:pPr>
              <a:lnSpc>
                <a:spcPct val="100000"/>
              </a:lnSpc>
            </a:pPr>
            <a:r>
              <a:rPr lang="pt-BR" sz="1800" b="0" strike="noStrike" spc="-1" dirty="0">
                <a:solidFill>
                  <a:srgbClr val="000000"/>
                </a:solidFill>
                <a:latin typeface="Agency FB"/>
              </a:rPr>
              <a:t>Art. 71.  O adicional de atividade penosa será devido aos servidores em exercício em zonas de fronteira ou em localidades cujas condições de vida o justifiquem, nos termos, condições e limites fixados em regulamento. </a:t>
            </a:r>
            <a:endParaRPr lang="pt-BR" sz="1800" b="0" strike="noStrike" spc="-1" dirty="0">
              <a:latin typeface="Arial"/>
            </a:endParaRPr>
          </a:p>
          <a:p>
            <a:pPr>
              <a:lnSpc>
                <a:spcPct val="100000"/>
              </a:lnSpc>
            </a:pPr>
            <a:r>
              <a:rPr lang="pt-BR" sz="1800" b="0" strike="noStrike" spc="-1" dirty="0">
                <a:solidFill>
                  <a:srgbClr val="000000"/>
                </a:solidFill>
                <a:latin typeface="Agency FB"/>
              </a:rPr>
              <a:t>Art. 72.  Os locais de trabalho e os servidores que operam com Raios X ou substâncias radioativas serão mantidos sob controle permanente, de modo que as doses de radiação ionizante não ultrapassem o nível máximo previsto na legislação própria. </a:t>
            </a:r>
            <a:endParaRPr lang="pt-BR" sz="1800" b="0" strike="noStrike" spc="-1" dirty="0">
              <a:latin typeface="Arial"/>
            </a:endParaRPr>
          </a:p>
          <a:p>
            <a:pPr>
              <a:lnSpc>
                <a:spcPct val="100000"/>
              </a:lnSpc>
            </a:pPr>
            <a:r>
              <a:rPr lang="pt-BR" sz="1800" b="0" strike="noStrike" spc="-1" dirty="0">
                <a:solidFill>
                  <a:srgbClr val="000000"/>
                </a:solidFill>
                <a:latin typeface="Agency FB"/>
              </a:rPr>
              <a:t>Parágrafo único.  Os servidores a que se refere este artigo serão submetidos a exames médicos a cada 6 (seis) meses. </a:t>
            </a:r>
            <a:endParaRPr lang="pt-BR" sz="1800" b="0" strike="noStrike" spc="-1" dirty="0">
              <a:latin typeface="Arial"/>
            </a:endParaRPr>
          </a:p>
          <a:p>
            <a:pPr>
              <a:lnSpc>
                <a:spcPct val="100000"/>
              </a:lnSpc>
            </a:pPr>
            <a:r>
              <a:rPr lang="pt-BR" sz="1800" b="1" strike="noStrike" spc="-1" dirty="0">
                <a:solidFill>
                  <a:srgbClr val="000000"/>
                </a:solidFill>
                <a:latin typeface="Agency FB"/>
              </a:rPr>
              <a:t> </a:t>
            </a:r>
            <a:endParaRPr lang="pt-BR" sz="1800" b="0" strike="noStrike" spc="-1" dirty="0">
              <a:latin typeface="Arial"/>
            </a:endParaRPr>
          </a:p>
          <a:p>
            <a:pPr>
              <a:lnSpc>
                <a:spcPct val="100000"/>
              </a:lnSpc>
            </a:pPr>
            <a:endParaRPr lang="pt-BR" sz="1800" b="0" strike="noStrike" spc="-1" dirty="0">
              <a:latin typeface="Arial"/>
            </a:endParaRPr>
          </a:p>
        </p:txBody>
      </p:sp>
      <p:sp>
        <p:nvSpPr>
          <p:cNvPr id="142" name="CustomShape 2"/>
          <p:cNvSpPr/>
          <p:nvPr/>
        </p:nvSpPr>
        <p:spPr>
          <a:xfrm>
            <a:off x="-622800" y="244440"/>
            <a:ext cx="13071240" cy="57780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3200" b="0" strike="noStrike" spc="-1">
                <a:solidFill>
                  <a:srgbClr val="FFFFFF"/>
                </a:solidFill>
                <a:latin typeface="Agency FB"/>
              </a:rPr>
              <a:t>Dos Adicionais de Insalubridade, Periculosidade ou Atividades Penosas</a:t>
            </a:r>
            <a:endParaRPr lang="pt-BR" sz="3200" b="0" strike="noStrike" spc="-1">
              <a:latin typeface="Arial"/>
            </a:endParaRPr>
          </a:p>
        </p:txBody>
      </p:sp>
      <p:sp>
        <p:nvSpPr>
          <p:cNvPr id="143" name="Line 3"/>
          <p:cNvSpPr/>
          <p:nvPr/>
        </p:nvSpPr>
        <p:spPr>
          <a:xfrm flipH="1">
            <a:off x="498600" y="650520"/>
            <a:ext cx="668160" cy="172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44"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215918053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anim calcmode="lin" valueType="num">
                                      <p:cBhvr additive="repl">
                                        <p:cTn id="7" dur="500" fill="hold"/>
                                        <p:tgtEl>
                                          <p:spTgt spid="142"/>
                                        </p:tgtEl>
                                        <p:attrNameLst>
                                          <p:attrName/>
                                        </p:attrNameLst>
                                      </p:cBhvr>
                                      <p:tavLst>
                                        <p:tav tm="0">
                                          <p:val>
                                            <p:boolVal val="0"/>
                                          </p:val>
                                        </p:tav>
                                        <p:tav tm="100000">
                                          <p:val>
                                            <p:strVal val="#ppt_w"/>
                                          </p:val>
                                        </p:tav>
                                      </p:tavLst>
                                    </p:anim>
                                    <p:anim calcmode="lin" valueType="num">
                                      <p:cBhvr additive="repl">
                                        <p:cTn id="8" dur="500" fill="hold"/>
                                        <p:tgtEl>
                                          <p:spTgt spid="142"/>
                                        </p:tgtEl>
                                        <p:attrNameLst>
                                          <p:attrName/>
                                        </p:attrNameLst>
                                      </p:cBhvr>
                                      <p:tavLst>
                                        <p:tav tm="0">
                                          <p:val>
                                            <p:boolVal val="0"/>
                                          </p:val>
                                        </p:tav>
                                        <p:tav tm="100000">
                                          <p:val>
                                            <p:strVal val="#ppt_h"/>
                                          </p:val>
                                        </p:tav>
                                      </p:tavLst>
                                    </p:anim>
                                    <p:animEffect transition="in" filter="fade">
                                      <p:cBhvr additive="repl">
                                        <p:cTn id="9" dur="500"/>
                                        <p:tgtEl>
                                          <p:spTgt spid="142"/>
                                        </p:tgtEl>
                                      </p:cBhvr>
                                    </p:animEffect>
                                  </p:childTnLst>
                                </p:cTn>
                              </p:par>
                              <p:par>
                                <p:cTn id="10" presetID="53" presetClass="entr" presetSubtype="16" fill="hold" nodeType="withEffect">
                                  <p:stCondLst>
                                    <p:cond delay="0"/>
                                  </p:stCondLst>
                                  <p:childTnLst>
                                    <p:set>
                                      <p:cBhvr>
                                        <p:cTn id="11" dur="1" fill="hold">
                                          <p:stCondLst>
                                            <p:cond delay="0"/>
                                          </p:stCondLst>
                                        </p:cTn>
                                        <p:tgtEl>
                                          <p:spTgt spid="143"/>
                                        </p:tgtEl>
                                        <p:attrNameLst>
                                          <p:attrName>style.visibility</p:attrName>
                                        </p:attrNameLst>
                                      </p:cBhvr>
                                      <p:to>
                                        <p:strVal val="visible"/>
                                      </p:to>
                                    </p:set>
                                    <p:anim calcmode="lin" valueType="num">
                                      <p:cBhvr additive="repl">
                                        <p:cTn id="12" dur="500" fill="hold"/>
                                        <p:tgtEl>
                                          <p:spTgt spid="143"/>
                                        </p:tgtEl>
                                        <p:attrNameLst>
                                          <p:attrName/>
                                        </p:attrNameLst>
                                      </p:cBhvr>
                                      <p:tavLst>
                                        <p:tav tm="0">
                                          <p:val>
                                            <p:boolVal val="0"/>
                                          </p:val>
                                        </p:tav>
                                        <p:tav tm="100000">
                                          <p:val>
                                            <p:strVal val="#ppt_w"/>
                                          </p:val>
                                        </p:tav>
                                      </p:tavLst>
                                    </p:anim>
                                    <p:anim calcmode="lin" valueType="num">
                                      <p:cBhvr additive="repl">
                                        <p:cTn id="13" dur="500" fill="hold"/>
                                        <p:tgtEl>
                                          <p:spTgt spid="143"/>
                                        </p:tgtEl>
                                        <p:attrNameLst>
                                          <p:attrName/>
                                        </p:attrNameLst>
                                      </p:cBhvr>
                                      <p:tavLst>
                                        <p:tav tm="0">
                                          <p:val>
                                            <p:boolVal val="0"/>
                                          </p:val>
                                        </p:tav>
                                        <p:tav tm="100000">
                                          <p:val>
                                            <p:strVal val="#ppt_h"/>
                                          </p:val>
                                        </p:tav>
                                      </p:tavLst>
                                    </p:anim>
                                    <p:animEffect transition="in" filter="fade">
                                      <p:cBhvr additive="repl">
                                        <p:cTn id="14" dur="500"/>
                                        <p:tgtEl>
                                          <p:spTgt spid="143"/>
                                        </p:tgtEl>
                                      </p:cBhvr>
                                    </p:animEffect>
                                  </p:childTnLst>
                                </p:cTn>
                              </p:par>
                              <p:par>
                                <p:cTn id="15" presetID="53" presetClass="entr" presetSubtype="16" fill="hold" nodeType="withEffect">
                                  <p:stCondLst>
                                    <p:cond delay="0"/>
                                  </p:stCondLst>
                                  <p:childTnLst>
                                    <p:set>
                                      <p:cBhvr>
                                        <p:cTn id="16" dur="1" fill="hold">
                                          <p:stCondLst>
                                            <p:cond delay="0"/>
                                          </p:stCondLst>
                                        </p:cTn>
                                        <p:tgtEl>
                                          <p:spTgt spid="144"/>
                                        </p:tgtEl>
                                        <p:attrNameLst>
                                          <p:attrName>style.visibility</p:attrName>
                                        </p:attrNameLst>
                                      </p:cBhvr>
                                      <p:to>
                                        <p:strVal val="visible"/>
                                      </p:to>
                                    </p:set>
                                    <p:anim calcmode="lin" valueType="num">
                                      <p:cBhvr additive="repl">
                                        <p:cTn id="17" dur="500" fill="hold"/>
                                        <p:tgtEl>
                                          <p:spTgt spid="144"/>
                                        </p:tgtEl>
                                        <p:attrNameLst>
                                          <p:attrName/>
                                        </p:attrNameLst>
                                      </p:cBhvr>
                                      <p:tavLst>
                                        <p:tav tm="0">
                                          <p:val>
                                            <p:boolVal val="0"/>
                                          </p:val>
                                        </p:tav>
                                        <p:tav tm="100000">
                                          <p:val>
                                            <p:strVal val="#ppt_w"/>
                                          </p:val>
                                        </p:tav>
                                      </p:tavLst>
                                    </p:anim>
                                    <p:anim calcmode="lin" valueType="num">
                                      <p:cBhvr additive="repl">
                                        <p:cTn id="18" dur="500" fill="hold"/>
                                        <p:tgtEl>
                                          <p:spTgt spid="144"/>
                                        </p:tgtEl>
                                        <p:attrNameLst>
                                          <p:attrName/>
                                        </p:attrNameLst>
                                      </p:cBhvr>
                                      <p:tavLst>
                                        <p:tav tm="0">
                                          <p:val>
                                            <p:boolVal val="0"/>
                                          </p:val>
                                        </p:tav>
                                        <p:tav tm="100000">
                                          <p:val>
                                            <p:strVal val="#ppt_h"/>
                                          </p:val>
                                        </p:tav>
                                      </p:tavLst>
                                    </p:anim>
                                    <p:animEffect transition="in" filter="fade">
                                      <p:cBhvr additive="repl">
                                        <p:cTn id="19" dur="500"/>
                                        <p:tgtEl>
                                          <p:spTgt spid="14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41">
                                            <p:txEl>
                                              <p:charRg st="0" end="1610"/>
                                            </p:txEl>
                                          </p:spTgt>
                                        </p:tgtEl>
                                        <p:attrNameLst>
                                          <p:attrName>style.visibility</p:attrName>
                                        </p:attrNameLst>
                                      </p:cBhvr>
                                      <p:to>
                                        <p:strVal val="visible"/>
                                      </p:to>
                                    </p:set>
                                    <p:anim calcmode="lin" valueType="num">
                                      <p:cBhvr additive="repl">
                                        <p:cTn id="24" dur="500" fill="hold"/>
                                        <p:tgtEl>
                                          <p:spTgt spid="141">
                                            <p:txEl>
                                              <p:charRg st="0" end="1610"/>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41">
                                            <p:txEl>
                                              <p:charRg st="0" end="1610"/>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30"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36"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42"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48"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54"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55"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8" fill="hold" nodeType="clickEffect">
                                  <p:stCondLst>
                                    <p:cond delay="0"/>
                                  </p:stCondLst>
                                  <p:childTnLst>
                                    <p:set>
                                      <p:cBhvr>
                                        <p:cTn id="59"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60"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61"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8" fill="hold" nodeType="clickEffect">
                                  <p:stCondLst>
                                    <p:cond delay="0"/>
                                  </p:stCondLst>
                                  <p:childTnLst>
                                    <p:set>
                                      <p:cBhvr>
                                        <p:cTn id="65"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66"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67"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 presetClass="entr" presetSubtype="8" fill="hold" nodeType="clickEffect">
                                  <p:stCondLst>
                                    <p:cond delay="0"/>
                                  </p:stCondLst>
                                  <p:childTnLst>
                                    <p:set>
                                      <p:cBhvr>
                                        <p:cTn id="71"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72"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73"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8" fill="hold" nodeType="clickEffect">
                                  <p:stCondLst>
                                    <p:cond delay="0"/>
                                  </p:stCondLst>
                                  <p:childTnLst>
                                    <p:set>
                                      <p:cBhvr>
                                        <p:cTn id="77" dur="1" fill="hold">
                                          <p:stCondLst>
                                            <p:cond delay="0"/>
                                          </p:stCondLst>
                                        </p:cTn>
                                        <p:tgtEl>
                                          <p:spTgt spid="141">
                                            <p:txEl>
                                              <p:charRg st="1610" end="1610"/>
                                            </p:txEl>
                                          </p:spTgt>
                                        </p:tgtEl>
                                        <p:attrNameLst>
                                          <p:attrName>style.visibility</p:attrName>
                                        </p:attrNameLst>
                                      </p:cBhvr>
                                      <p:to>
                                        <p:strVal val="visible"/>
                                      </p:to>
                                    </p:set>
                                    <p:anim calcmode="lin" valueType="num">
                                      <p:cBhvr additive="repl">
                                        <p:cTn id="78" dur="500" fill="hold"/>
                                        <p:tgtEl>
                                          <p:spTgt spid="141">
                                            <p:txEl>
                                              <p:charRg st="1610" end="1610"/>
                                            </p:txEl>
                                          </p:spTgt>
                                        </p:tgtEl>
                                        <p:attrNameLst>
                                          <p:attrName>ppt_x</p:attrName>
                                        </p:attrNameLst>
                                      </p:cBhvr>
                                      <p:tavLst>
                                        <p:tav tm="0">
                                          <p:val>
                                            <p:strVal val="0-#ppt_w/2"/>
                                          </p:val>
                                        </p:tav>
                                        <p:tav tm="100000">
                                          <p:val>
                                            <p:strVal val="#ppt_x"/>
                                          </p:val>
                                        </p:tav>
                                      </p:tavLst>
                                    </p:anim>
                                    <p:anim calcmode="lin" valueType="num">
                                      <p:cBhvr additive="repl">
                                        <p:cTn id="79" dur="500" fill="hold"/>
                                        <p:tgtEl>
                                          <p:spTgt spid="141">
                                            <p:txEl>
                                              <p:charRg st="1610" end="16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CustomShape 1"/>
          <p:cNvSpPr/>
          <p:nvPr/>
        </p:nvSpPr>
        <p:spPr>
          <a:xfrm>
            <a:off x="2684520" y="523440"/>
            <a:ext cx="41587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Acumulação </a:t>
            </a:r>
            <a:endParaRPr lang="pt-BR" sz="4400" b="0" strike="noStrike" spc="-1">
              <a:latin typeface="Arial"/>
            </a:endParaRPr>
          </a:p>
        </p:txBody>
      </p:sp>
      <p:sp>
        <p:nvSpPr>
          <p:cNvPr id="167" name="CustomShape 2"/>
          <p:cNvSpPr/>
          <p:nvPr/>
        </p:nvSpPr>
        <p:spPr>
          <a:xfrm>
            <a:off x="758160" y="1872720"/>
            <a:ext cx="10814040" cy="5452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200" b="0" strike="noStrike" spc="-1">
                <a:solidFill>
                  <a:srgbClr val="000000"/>
                </a:solidFill>
                <a:latin typeface="Agency FB"/>
              </a:rPr>
              <a:t>É o exercício em mais de um cargo, emprego ou função pública.</a:t>
            </a:r>
            <a:endParaRPr lang="pt-BR" sz="2200" b="0" strike="noStrike" spc="-1">
              <a:latin typeface="Arial"/>
            </a:endParaRPr>
          </a:p>
          <a:p>
            <a:pPr>
              <a:lnSpc>
                <a:spcPct val="100000"/>
              </a:lnSpc>
            </a:pPr>
            <a:r>
              <a:rPr lang="pt-BR" sz="2200" b="0" strike="noStrike" spc="-1">
                <a:solidFill>
                  <a:srgbClr val="000000"/>
                </a:solidFill>
                <a:latin typeface="Agency FB"/>
              </a:rPr>
              <a:t>- Podem ocorrer nos casos previstos no art. 37 da Constituição Federal de 1988:</a:t>
            </a:r>
            <a:br/>
            <a:r>
              <a:rPr lang="pt-BR" sz="2200" b="0" strike="noStrike" spc="-1">
                <a:solidFill>
                  <a:srgbClr val="000000"/>
                </a:solidFill>
                <a:latin typeface="Agency FB"/>
              </a:rPr>
              <a:t>   a) Dois cargos de professor;</a:t>
            </a:r>
            <a:br/>
            <a:r>
              <a:rPr lang="pt-BR" sz="2200" b="0" strike="noStrike" spc="-1">
                <a:solidFill>
                  <a:srgbClr val="000000"/>
                </a:solidFill>
                <a:latin typeface="Agency FB"/>
              </a:rPr>
              <a:t>   b) Um cargo de professor e outro de técnico científico;</a:t>
            </a:r>
            <a:br/>
            <a:r>
              <a:rPr lang="pt-BR" sz="2200" b="0" strike="noStrike" spc="-1">
                <a:solidFill>
                  <a:srgbClr val="000000"/>
                </a:solidFill>
                <a:latin typeface="Agency FB"/>
              </a:rPr>
              <a:t>   c) Dois cargos de profissionais da saúde.</a:t>
            </a:r>
            <a:br/>
            <a:r>
              <a:rPr lang="pt-BR" sz="2200" b="0" strike="noStrike" spc="-1">
                <a:solidFill>
                  <a:srgbClr val="000000"/>
                </a:solidFill>
                <a:latin typeface="Agency FB"/>
              </a:rPr>
              <a:t>- Deve-se respeitar, no entanto, a somatória máxima de 60 (sessenta) horas semanais e comprovação de compatibilidade de horários observando a distância e o tempo de deslocamento entre os locais de trabalho, intervalo para repouso e alimentação.</a:t>
            </a:r>
            <a:br/>
            <a:r>
              <a:rPr lang="pt-BR" sz="2200" b="0" strike="noStrike" spc="-1">
                <a:solidFill>
                  <a:srgbClr val="000000"/>
                </a:solidFill>
                <a:latin typeface="Agency FB"/>
              </a:rPr>
              <a:t>- Os cargos técnicos ou científicos para fins de acumulação são entendidos como os de nível médio com habilitação técnica ou cursos subsequentes do mesmo nível, ou curso de formação superior.</a:t>
            </a:r>
            <a:br/>
            <a:r>
              <a:rPr lang="pt-BR" sz="2200" b="0" strike="noStrike" spc="-1">
                <a:solidFill>
                  <a:srgbClr val="000000"/>
                </a:solidFill>
                <a:latin typeface="Agency FB"/>
              </a:rPr>
              <a:t>- Nos casos de acúmulo ilegal, desde que comprovada boa-fé, o servidor deverá optar entre um dos cargos.</a:t>
            </a:r>
            <a:br/>
            <a:r>
              <a:rPr lang="pt-BR" sz="2200" b="0" strike="noStrike" spc="-1">
                <a:solidFill>
                  <a:srgbClr val="000000"/>
                </a:solidFill>
                <a:latin typeface="Agency FB"/>
              </a:rPr>
              <a:t>- Se o servidor for professor, desde que comprovada boa-fé, o servidor deverá optar entre um dos cargos.</a:t>
            </a:r>
            <a:endParaRPr lang="pt-BR" sz="2200" b="0" strike="noStrike" spc="-1">
              <a:latin typeface="Arial"/>
            </a:endParaRPr>
          </a:p>
        </p:txBody>
      </p:sp>
      <p:sp>
        <p:nvSpPr>
          <p:cNvPr id="168" name="Line 3"/>
          <p:cNvSpPr/>
          <p:nvPr/>
        </p:nvSpPr>
        <p:spPr>
          <a:xfrm flipH="1">
            <a:off x="603720" y="907920"/>
            <a:ext cx="2774880" cy="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69" name="Line 4"/>
          <p:cNvSpPr/>
          <p:nvPr/>
        </p:nvSpPr>
        <p:spPr>
          <a:xfrm>
            <a:off x="603720" y="907920"/>
            <a:ext cx="360" cy="48895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 calcmode="lin" valueType="num">
                                      <p:cBhvr additive="repl">
                                        <p:cTn id="7" dur="500" fill="hold"/>
                                        <p:tgtEl>
                                          <p:spTgt spid="166"/>
                                        </p:tgtEl>
                                        <p:attrNameLst>
                                          <p:attrName/>
                                        </p:attrNameLst>
                                      </p:cBhvr>
                                      <p:tavLst>
                                        <p:tav tm="0">
                                          <p:val>
                                            <p:boolVal val="0"/>
                                          </p:val>
                                        </p:tav>
                                        <p:tav tm="100000">
                                          <p:val>
                                            <p:strVal val="#ppt_w"/>
                                          </p:val>
                                        </p:tav>
                                      </p:tavLst>
                                    </p:anim>
                                    <p:anim calcmode="lin" valueType="num">
                                      <p:cBhvr additive="repl">
                                        <p:cTn id="8" dur="500" fill="hold"/>
                                        <p:tgtEl>
                                          <p:spTgt spid="166"/>
                                        </p:tgtEl>
                                        <p:attrNameLst>
                                          <p:attrName/>
                                        </p:attrNameLst>
                                      </p:cBhvr>
                                      <p:tavLst>
                                        <p:tav tm="0">
                                          <p:val>
                                            <p:boolVal val="0"/>
                                          </p:val>
                                        </p:tav>
                                        <p:tav tm="100000">
                                          <p:val>
                                            <p:strVal val="#ppt_h"/>
                                          </p:val>
                                        </p:tav>
                                      </p:tavLst>
                                    </p:anim>
                                    <p:animEffect transition="in" filter="fade">
                                      <p:cBhvr additive="repl">
                                        <p:cTn id="9" dur="500"/>
                                        <p:tgtEl>
                                          <p:spTgt spid="166"/>
                                        </p:tgtEl>
                                      </p:cBhvr>
                                    </p:animEffect>
                                  </p:childTnLst>
                                </p:cTn>
                              </p:par>
                              <p:par>
                                <p:cTn id="10" presetID="53" presetClass="entr" presetSubtype="16" fill="hold" nodeType="withEffect">
                                  <p:stCondLst>
                                    <p:cond delay="0"/>
                                  </p:stCondLst>
                                  <p:childTnLst>
                                    <p:set>
                                      <p:cBhvr>
                                        <p:cTn id="11" dur="1" fill="hold">
                                          <p:stCondLst>
                                            <p:cond delay="0"/>
                                          </p:stCondLst>
                                        </p:cTn>
                                        <p:tgtEl>
                                          <p:spTgt spid="168"/>
                                        </p:tgtEl>
                                        <p:attrNameLst>
                                          <p:attrName>style.visibility</p:attrName>
                                        </p:attrNameLst>
                                      </p:cBhvr>
                                      <p:to>
                                        <p:strVal val="visible"/>
                                      </p:to>
                                    </p:set>
                                    <p:anim calcmode="lin" valueType="num">
                                      <p:cBhvr additive="repl">
                                        <p:cTn id="12" dur="500" fill="hold"/>
                                        <p:tgtEl>
                                          <p:spTgt spid="168"/>
                                        </p:tgtEl>
                                        <p:attrNameLst>
                                          <p:attrName/>
                                        </p:attrNameLst>
                                      </p:cBhvr>
                                      <p:tavLst>
                                        <p:tav tm="0">
                                          <p:val>
                                            <p:boolVal val="0"/>
                                          </p:val>
                                        </p:tav>
                                        <p:tav tm="100000">
                                          <p:val>
                                            <p:strVal val="#ppt_w"/>
                                          </p:val>
                                        </p:tav>
                                      </p:tavLst>
                                    </p:anim>
                                    <p:anim calcmode="lin" valueType="num">
                                      <p:cBhvr additive="repl">
                                        <p:cTn id="13" dur="500" fill="hold"/>
                                        <p:tgtEl>
                                          <p:spTgt spid="168"/>
                                        </p:tgtEl>
                                        <p:attrNameLst>
                                          <p:attrName/>
                                        </p:attrNameLst>
                                      </p:cBhvr>
                                      <p:tavLst>
                                        <p:tav tm="0">
                                          <p:val>
                                            <p:boolVal val="0"/>
                                          </p:val>
                                        </p:tav>
                                        <p:tav tm="100000">
                                          <p:val>
                                            <p:strVal val="#ppt_h"/>
                                          </p:val>
                                        </p:tav>
                                      </p:tavLst>
                                    </p:anim>
                                    <p:animEffect transition="in" filter="fade">
                                      <p:cBhvr additive="repl">
                                        <p:cTn id="14" dur="500"/>
                                        <p:tgtEl>
                                          <p:spTgt spid="168"/>
                                        </p:tgtEl>
                                      </p:cBhvr>
                                    </p:animEffect>
                                  </p:childTnLst>
                                </p:cTn>
                              </p:par>
                              <p:par>
                                <p:cTn id="15" presetID="53" presetClass="entr" presetSubtype="16" fill="hold" nodeType="withEffect">
                                  <p:stCondLst>
                                    <p:cond delay="0"/>
                                  </p:stCondLst>
                                  <p:childTnLst>
                                    <p:set>
                                      <p:cBhvr>
                                        <p:cTn id="16" dur="1" fill="hold">
                                          <p:stCondLst>
                                            <p:cond delay="0"/>
                                          </p:stCondLst>
                                        </p:cTn>
                                        <p:tgtEl>
                                          <p:spTgt spid="169"/>
                                        </p:tgtEl>
                                        <p:attrNameLst>
                                          <p:attrName>style.visibility</p:attrName>
                                        </p:attrNameLst>
                                      </p:cBhvr>
                                      <p:to>
                                        <p:strVal val="visible"/>
                                      </p:to>
                                    </p:set>
                                    <p:anim calcmode="lin" valueType="num">
                                      <p:cBhvr additive="repl">
                                        <p:cTn id="17" dur="500" fill="hold"/>
                                        <p:tgtEl>
                                          <p:spTgt spid="169"/>
                                        </p:tgtEl>
                                        <p:attrNameLst>
                                          <p:attrName/>
                                        </p:attrNameLst>
                                      </p:cBhvr>
                                      <p:tavLst>
                                        <p:tav tm="0">
                                          <p:val>
                                            <p:boolVal val="0"/>
                                          </p:val>
                                        </p:tav>
                                        <p:tav tm="100000">
                                          <p:val>
                                            <p:strVal val="#ppt_w"/>
                                          </p:val>
                                        </p:tav>
                                      </p:tavLst>
                                    </p:anim>
                                    <p:anim calcmode="lin" valueType="num">
                                      <p:cBhvr additive="repl">
                                        <p:cTn id="18" dur="500" fill="hold"/>
                                        <p:tgtEl>
                                          <p:spTgt spid="169"/>
                                        </p:tgtEl>
                                        <p:attrNameLst>
                                          <p:attrName/>
                                        </p:attrNameLst>
                                      </p:cBhvr>
                                      <p:tavLst>
                                        <p:tav tm="0">
                                          <p:val>
                                            <p:boolVal val="0"/>
                                          </p:val>
                                        </p:tav>
                                        <p:tav tm="100000">
                                          <p:val>
                                            <p:strVal val="#ppt_h"/>
                                          </p:val>
                                        </p:tav>
                                      </p:tavLst>
                                    </p:anim>
                                    <p:animEffect transition="in" filter="fade">
                                      <p:cBhvr additive="repl">
                                        <p:cTn id="19" dur="500"/>
                                        <p:tgtEl>
                                          <p:spTgt spid="169"/>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67"/>
                                        </p:tgtEl>
                                        <p:attrNameLst>
                                          <p:attrName>style.visibility</p:attrName>
                                        </p:attrNameLst>
                                      </p:cBhvr>
                                      <p:to>
                                        <p:strVal val="visible"/>
                                      </p:to>
                                    </p:set>
                                    <p:anim calcmode="lin" valueType="num">
                                      <p:cBhvr additive="repl">
                                        <p:cTn id="24" dur="500" fill="hold"/>
                                        <p:tgtEl>
                                          <p:spTgt spid="167"/>
                                        </p:tgtEl>
                                        <p:attrNameLst>
                                          <p:attrName>ppt_x</p:attrName>
                                        </p:attrNameLst>
                                      </p:cBhvr>
                                      <p:tavLst>
                                        <p:tav tm="0">
                                          <p:val>
                                            <p:strVal val="0-#ppt_w/2"/>
                                          </p:val>
                                        </p:tav>
                                        <p:tav tm="100000">
                                          <p:val>
                                            <p:strVal val="#ppt_x"/>
                                          </p:val>
                                        </p:tav>
                                      </p:tavLst>
                                    </p:anim>
                                    <p:anim calcmode="lin" valueType="num">
                                      <p:cBhvr additive="repl">
                                        <p:cTn id="25" dur="500" fill="hold"/>
                                        <p:tgtEl>
                                          <p:spTgt spid="1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CustomShape 1"/>
          <p:cNvSpPr/>
          <p:nvPr/>
        </p:nvSpPr>
        <p:spPr>
          <a:xfrm>
            <a:off x="2684520" y="523440"/>
            <a:ext cx="41587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Acumulação </a:t>
            </a:r>
            <a:endParaRPr lang="pt-BR" sz="4400" b="0" strike="noStrike" spc="-1">
              <a:latin typeface="Arial"/>
            </a:endParaRPr>
          </a:p>
        </p:txBody>
      </p:sp>
      <p:sp>
        <p:nvSpPr>
          <p:cNvPr id="171" name="CustomShape 2"/>
          <p:cNvSpPr/>
          <p:nvPr/>
        </p:nvSpPr>
        <p:spPr>
          <a:xfrm>
            <a:off x="766800" y="1986120"/>
            <a:ext cx="10814040" cy="523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600" b="0" strike="noStrike" spc="-1" dirty="0">
                <a:solidFill>
                  <a:srgbClr val="000000"/>
                </a:solidFill>
                <a:latin typeface="Agency FB"/>
              </a:rPr>
              <a:t>- Se o servidor for professor em regime de trabalho de dedicação exclusiva - DE, não será permitido exercer outra atividade em empresa pública ou privada, exceto nos seguintes casos:</a:t>
            </a:r>
            <a:br>
              <a:rPr dirty="0"/>
            </a:br>
            <a:r>
              <a:rPr lang="pt-BR" sz="2600" b="0" strike="noStrike" spc="-1" dirty="0">
                <a:solidFill>
                  <a:srgbClr val="000000"/>
                </a:solidFill>
                <a:latin typeface="Agency FB"/>
              </a:rPr>
              <a:t>   a) participação em órgão de deliberação coletiva relacionado com as funções de magistério;</a:t>
            </a:r>
            <a:br>
              <a:rPr dirty="0"/>
            </a:br>
            <a:r>
              <a:rPr lang="pt-BR" sz="2600" b="0" strike="noStrike" spc="-1" dirty="0">
                <a:solidFill>
                  <a:srgbClr val="000000"/>
                </a:solidFill>
                <a:latin typeface="Agency FB"/>
              </a:rPr>
              <a:t>   b) participação em comissões julgadoras ou verificadoras, relacionadas com o ensino ou a pesquisa;</a:t>
            </a:r>
            <a:br>
              <a:rPr dirty="0"/>
            </a:br>
            <a:r>
              <a:rPr lang="pt-BR" sz="2600" b="0" strike="noStrike" spc="-1" dirty="0">
                <a:solidFill>
                  <a:srgbClr val="000000"/>
                </a:solidFill>
                <a:latin typeface="Agency FB"/>
              </a:rPr>
              <a:t>   c) percepção de direitos autorais ou correlatos;</a:t>
            </a:r>
            <a:br>
              <a:rPr dirty="0"/>
            </a:br>
            <a:r>
              <a:rPr lang="pt-BR" sz="2600" b="0" strike="noStrike" spc="-1" dirty="0">
                <a:solidFill>
                  <a:srgbClr val="000000"/>
                </a:solidFill>
                <a:latin typeface="Agency FB"/>
              </a:rPr>
              <a:t>   d) colaboração esporádica, remunerada ou não, em assuntos, de sua especialidade e devidamente autorizada pela Instituição, de acordo com normas aprovadas pelo Conselho Superior competente.</a:t>
            </a:r>
            <a:endParaRPr lang="pt-BR" sz="2600" b="0" strike="noStrike" spc="-1" dirty="0">
              <a:latin typeface="Arial"/>
            </a:endParaRPr>
          </a:p>
          <a:p>
            <a:pPr>
              <a:lnSpc>
                <a:spcPct val="100000"/>
              </a:lnSpc>
            </a:pPr>
            <a:endParaRPr lang="pt-BR" sz="2600" b="0" strike="noStrike" spc="-1" dirty="0">
              <a:latin typeface="Arial"/>
            </a:endParaRPr>
          </a:p>
        </p:txBody>
      </p:sp>
      <p:sp>
        <p:nvSpPr>
          <p:cNvPr id="172" name="Line 3"/>
          <p:cNvSpPr/>
          <p:nvPr/>
        </p:nvSpPr>
        <p:spPr>
          <a:xfrm flipH="1">
            <a:off x="603720" y="907920"/>
            <a:ext cx="2774880" cy="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73" name="Line 4"/>
          <p:cNvSpPr/>
          <p:nvPr/>
        </p:nvSpPr>
        <p:spPr>
          <a:xfrm>
            <a:off x="603720" y="907920"/>
            <a:ext cx="360" cy="48895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0"/>
                                        </p:tgtEl>
                                        <p:attrNameLst>
                                          <p:attrName>style.visibility</p:attrName>
                                        </p:attrNameLst>
                                      </p:cBhvr>
                                      <p:to>
                                        <p:strVal val="visible"/>
                                      </p:to>
                                    </p:set>
                                    <p:anim calcmode="lin" valueType="num">
                                      <p:cBhvr additive="repl">
                                        <p:cTn id="7" dur="500" fill="hold"/>
                                        <p:tgtEl>
                                          <p:spTgt spid="170"/>
                                        </p:tgtEl>
                                        <p:attrNameLst>
                                          <p:attrName/>
                                        </p:attrNameLst>
                                      </p:cBhvr>
                                      <p:tavLst>
                                        <p:tav tm="0">
                                          <p:val>
                                            <p:boolVal val="0"/>
                                          </p:val>
                                        </p:tav>
                                        <p:tav tm="100000">
                                          <p:val>
                                            <p:strVal val="#ppt_w"/>
                                          </p:val>
                                        </p:tav>
                                      </p:tavLst>
                                    </p:anim>
                                    <p:anim calcmode="lin" valueType="num">
                                      <p:cBhvr additive="repl">
                                        <p:cTn id="8" dur="500" fill="hold"/>
                                        <p:tgtEl>
                                          <p:spTgt spid="170"/>
                                        </p:tgtEl>
                                        <p:attrNameLst>
                                          <p:attrName/>
                                        </p:attrNameLst>
                                      </p:cBhvr>
                                      <p:tavLst>
                                        <p:tav tm="0">
                                          <p:val>
                                            <p:boolVal val="0"/>
                                          </p:val>
                                        </p:tav>
                                        <p:tav tm="100000">
                                          <p:val>
                                            <p:strVal val="#ppt_h"/>
                                          </p:val>
                                        </p:tav>
                                      </p:tavLst>
                                    </p:anim>
                                    <p:animEffect transition="in" filter="fade">
                                      <p:cBhvr additive="repl">
                                        <p:cTn id="9" dur="500"/>
                                        <p:tgtEl>
                                          <p:spTgt spid="170"/>
                                        </p:tgtEl>
                                      </p:cBhvr>
                                    </p:animEffect>
                                  </p:childTnLst>
                                </p:cTn>
                              </p:par>
                              <p:par>
                                <p:cTn id="10" presetID="53" presetClass="entr" presetSubtype="16" fill="hold" nodeType="withEffect">
                                  <p:stCondLst>
                                    <p:cond delay="0"/>
                                  </p:stCondLst>
                                  <p:childTnLst>
                                    <p:set>
                                      <p:cBhvr>
                                        <p:cTn id="11" dur="1" fill="hold">
                                          <p:stCondLst>
                                            <p:cond delay="0"/>
                                          </p:stCondLst>
                                        </p:cTn>
                                        <p:tgtEl>
                                          <p:spTgt spid="172"/>
                                        </p:tgtEl>
                                        <p:attrNameLst>
                                          <p:attrName>style.visibility</p:attrName>
                                        </p:attrNameLst>
                                      </p:cBhvr>
                                      <p:to>
                                        <p:strVal val="visible"/>
                                      </p:to>
                                    </p:set>
                                    <p:anim calcmode="lin" valueType="num">
                                      <p:cBhvr additive="repl">
                                        <p:cTn id="12" dur="500" fill="hold"/>
                                        <p:tgtEl>
                                          <p:spTgt spid="172"/>
                                        </p:tgtEl>
                                        <p:attrNameLst>
                                          <p:attrName/>
                                        </p:attrNameLst>
                                      </p:cBhvr>
                                      <p:tavLst>
                                        <p:tav tm="0">
                                          <p:val>
                                            <p:boolVal val="0"/>
                                          </p:val>
                                        </p:tav>
                                        <p:tav tm="100000">
                                          <p:val>
                                            <p:strVal val="#ppt_w"/>
                                          </p:val>
                                        </p:tav>
                                      </p:tavLst>
                                    </p:anim>
                                    <p:anim calcmode="lin" valueType="num">
                                      <p:cBhvr additive="repl">
                                        <p:cTn id="13" dur="500" fill="hold"/>
                                        <p:tgtEl>
                                          <p:spTgt spid="172"/>
                                        </p:tgtEl>
                                        <p:attrNameLst>
                                          <p:attrName/>
                                        </p:attrNameLst>
                                      </p:cBhvr>
                                      <p:tavLst>
                                        <p:tav tm="0">
                                          <p:val>
                                            <p:boolVal val="0"/>
                                          </p:val>
                                        </p:tav>
                                        <p:tav tm="100000">
                                          <p:val>
                                            <p:strVal val="#ppt_h"/>
                                          </p:val>
                                        </p:tav>
                                      </p:tavLst>
                                    </p:anim>
                                    <p:animEffect transition="in" filter="fade">
                                      <p:cBhvr additive="repl">
                                        <p:cTn id="14" dur="500"/>
                                        <p:tgtEl>
                                          <p:spTgt spid="172"/>
                                        </p:tgtEl>
                                      </p:cBhvr>
                                    </p:animEffect>
                                  </p:childTnLst>
                                </p:cTn>
                              </p:par>
                              <p:par>
                                <p:cTn id="15" presetID="53" presetClass="entr" presetSubtype="16" fill="hold" nodeType="withEffect">
                                  <p:stCondLst>
                                    <p:cond delay="0"/>
                                  </p:stCondLst>
                                  <p:childTnLst>
                                    <p:set>
                                      <p:cBhvr>
                                        <p:cTn id="16" dur="1" fill="hold">
                                          <p:stCondLst>
                                            <p:cond delay="0"/>
                                          </p:stCondLst>
                                        </p:cTn>
                                        <p:tgtEl>
                                          <p:spTgt spid="173"/>
                                        </p:tgtEl>
                                        <p:attrNameLst>
                                          <p:attrName>style.visibility</p:attrName>
                                        </p:attrNameLst>
                                      </p:cBhvr>
                                      <p:to>
                                        <p:strVal val="visible"/>
                                      </p:to>
                                    </p:set>
                                    <p:anim calcmode="lin" valueType="num">
                                      <p:cBhvr additive="repl">
                                        <p:cTn id="17" dur="500" fill="hold"/>
                                        <p:tgtEl>
                                          <p:spTgt spid="173"/>
                                        </p:tgtEl>
                                        <p:attrNameLst>
                                          <p:attrName/>
                                        </p:attrNameLst>
                                      </p:cBhvr>
                                      <p:tavLst>
                                        <p:tav tm="0">
                                          <p:val>
                                            <p:boolVal val="0"/>
                                          </p:val>
                                        </p:tav>
                                        <p:tav tm="100000">
                                          <p:val>
                                            <p:strVal val="#ppt_w"/>
                                          </p:val>
                                        </p:tav>
                                      </p:tavLst>
                                    </p:anim>
                                    <p:anim calcmode="lin" valueType="num">
                                      <p:cBhvr additive="repl">
                                        <p:cTn id="18" dur="500" fill="hold"/>
                                        <p:tgtEl>
                                          <p:spTgt spid="173"/>
                                        </p:tgtEl>
                                        <p:attrNameLst>
                                          <p:attrName/>
                                        </p:attrNameLst>
                                      </p:cBhvr>
                                      <p:tavLst>
                                        <p:tav tm="0">
                                          <p:val>
                                            <p:boolVal val="0"/>
                                          </p:val>
                                        </p:tav>
                                        <p:tav tm="100000">
                                          <p:val>
                                            <p:strVal val="#ppt_h"/>
                                          </p:val>
                                        </p:tav>
                                      </p:tavLst>
                                    </p:anim>
                                    <p:animEffect transition="in" filter="fade">
                                      <p:cBhvr additive="repl">
                                        <p:cTn id="19" dur="500"/>
                                        <p:tgtEl>
                                          <p:spTgt spid="173"/>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71"/>
                                        </p:tgtEl>
                                        <p:attrNameLst>
                                          <p:attrName>style.visibility</p:attrName>
                                        </p:attrNameLst>
                                      </p:cBhvr>
                                      <p:to>
                                        <p:strVal val="visible"/>
                                      </p:to>
                                    </p:set>
                                    <p:anim calcmode="lin" valueType="num">
                                      <p:cBhvr additive="repl">
                                        <p:cTn id="24" dur="500" fill="hold"/>
                                        <p:tgtEl>
                                          <p:spTgt spid="171"/>
                                        </p:tgtEl>
                                        <p:attrNameLst>
                                          <p:attrName>ppt_x</p:attrName>
                                        </p:attrNameLst>
                                      </p:cBhvr>
                                      <p:tavLst>
                                        <p:tav tm="0">
                                          <p:val>
                                            <p:strVal val="0-#ppt_w/2"/>
                                          </p:val>
                                        </p:tav>
                                        <p:tav tm="100000">
                                          <p:val>
                                            <p:strVal val="#ppt_x"/>
                                          </p:val>
                                        </p:tav>
                                      </p:tavLst>
                                    </p:anim>
                                    <p:anim calcmode="lin" valueType="num">
                                      <p:cBhvr additive="repl">
                                        <p:cTn id="25" dur="500" fill="hold"/>
                                        <p:tgtEl>
                                          <p:spTgt spid="17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3466080" y="654840"/>
            <a:ext cx="2694240" cy="73044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4200" b="1" strike="noStrike" spc="-1" dirty="0">
                <a:solidFill>
                  <a:srgbClr val="FFFFFF"/>
                </a:solidFill>
                <a:latin typeface="Agency FB"/>
              </a:rPr>
              <a:t>SOUGOV</a:t>
            </a:r>
            <a:endParaRPr lang="pt-BR" sz="4200" b="0" strike="noStrike" spc="-1" dirty="0">
              <a:latin typeface="Arial"/>
            </a:endParaRPr>
          </a:p>
        </p:txBody>
      </p:sp>
      <p:sp>
        <p:nvSpPr>
          <p:cNvPr id="175" name="Line 2"/>
          <p:cNvSpPr/>
          <p:nvPr/>
        </p:nvSpPr>
        <p:spPr>
          <a:xfrm flipH="1">
            <a:off x="1069560" y="1187640"/>
            <a:ext cx="228312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76" name="Line 3"/>
          <p:cNvSpPr/>
          <p:nvPr/>
        </p:nvSpPr>
        <p:spPr>
          <a:xfrm>
            <a:off x="1068120" y="1170000"/>
            <a:ext cx="1440" cy="50302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77" name="CustomShape 4"/>
          <p:cNvSpPr/>
          <p:nvPr/>
        </p:nvSpPr>
        <p:spPr>
          <a:xfrm>
            <a:off x="1301400" y="1841400"/>
            <a:ext cx="9717840" cy="273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400" b="1" strike="noStrike" spc="-1" dirty="0">
                <a:solidFill>
                  <a:srgbClr val="000000"/>
                </a:solidFill>
                <a:latin typeface="Agency FB"/>
              </a:rPr>
              <a:t>Aplicativo do governo federal com serviços de gestão de pessoas exclusivos para servidores públicos federais ativos, aposentados, pensionistas e anistiados políticos do poder Executivo Federal civil.</a:t>
            </a:r>
          </a:p>
          <a:p>
            <a:pPr>
              <a:lnSpc>
                <a:spcPct val="100000"/>
              </a:lnSpc>
            </a:pPr>
            <a:endParaRPr lang="pt-BR" sz="2400" b="1" spc="-1" dirty="0">
              <a:solidFill>
                <a:srgbClr val="000000"/>
              </a:solidFill>
              <a:latin typeface="Agency FB"/>
            </a:endParaRPr>
          </a:p>
          <a:p>
            <a:pPr>
              <a:lnSpc>
                <a:spcPct val="100000"/>
              </a:lnSpc>
            </a:pPr>
            <a:endParaRPr lang="pt-BR" sz="2400" b="0" strike="noStrike" spc="-1" dirty="0">
              <a:latin typeface="Arial"/>
            </a:endParaRPr>
          </a:p>
          <a:p>
            <a:pPr>
              <a:lnSpc>
                <a:spcPct val="100000"/>
              </a:lnSpc>
            </a:pPr>
            <a:r>
              <a:rPr lang="pt-BR" sz="3200" b="0" strike="noStrike" spc="-1" dirty="0">
                <a:solidFill>
                  <a:srgbClr val="000000"/>
                </a:solidFill>
                <a:latin typeface="Agency FB"/>
              </a:rPr>
              <a:t> </a:t>
            </a:r>
          </a:p>
          <a:p>
            <a:pPr>
              <a:lnSpc>
                <a:spcPct val="100000"/>
              </a:lnSpc>
            </a:pPr>
            <a:endParaRPr lang="pt-BR" sz="3200" spc="-1" dirty="0">
              <a:solidFill>
                <a:srgbClr val="000000"/>
              </a:solidFill>
              <a:latin typeface="Agency FB"/>
            </a:endParaRPr>
          </a:p>
          <a:p>
            <a:pPr>
              <a:lnSpc>
                <a:spcPct val="100000"/>
              </a:lnSpc>
            </a:pPr>
            <a:endParaRPr lang="pt-BR" sz="3200" b="0" strike="noStrike" spc="-1" dirty="0">
              <a:latin typeface="Arial"/>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74"/>
                                        </p:tgtEl>
                                        <p:attrNameLst>
                                          <p:attrName>style.visibility</p:attrName>
                                        </p:attrNameLst>
                                      </p:cBhvr>
                                      <p:to>
                                        <p:strVal val="visible"/>
                                      </p:to>
                                    </p:set>
                                    <p:anim calcmode="lin" valueType="num">
                                      <p:cBhvr additive="repl">
                                        <p:cTn id="7" dur="500" fill="hold"/>
                                        <p:tgtEl>
                                          <p:spTgt spid="174"/>
                                        </p:tgtEl>
                                        <p:attrNameLst>
                                          <p:attrName/>
                                        </p:attrNameLst>
                                      </p:cBhvr>
                                      <p:tavLst>
                                        <p:tav tm="0">
                                          <p:val>
                                            <p:boolVal val="0"/>
                                          </p:val>
                                        </p:tav>
                                        <p:tav tm="100000">
                                          <p:val>
                                            <p:strVal val="#ppt_w"/>
                                          </p:val>
                                        </p:tav>
                                      </p:tavLst>
                                    </p:anim>
                                    <p:anim calcmode="lin" valueType="num">
                                      <p:cBhvr additive="repl">
                                        <p:cTn id="8" dur="500" fill="hold"/>
                                        <p:tgtEl>
                                          <p:spTgt spid="174"/>
                                        </p:tgtEl>
                                        <p:attrNameLst>
                                          <p:attrName/>
                                        </p:attrNameLst>
                                      </p:cBhvr>
                                      <p:tavLst>
                                        <p:tav tm="0">
                                          <p:val>
                                            <p:boolVal val="0"/>
                                          </p:val>
                                        </p:tav>
                                        <p:tav tm="100000">
                                          <p:val>
                                            <p:strVal val="#ppt_h"/>
                                          </p:val>
                                        </p:tav>
                                      </p:tavLst>
                                    </p:anim>
                                    <p:animEffect transition="in" filter="fade">
                                      <p:cBhvr additive="repl">
                                        <p:cTn id="9" dur="500"/>
                                        <p:tgtEl>
                                          <p:spTgt spid="174"/>
                                        </p:tgtEl>
                                      </p:cBhvr>
                                    </p:animEffect>
                                  </p:childTnLst>
                                </p:cTn>
                              </p:par>
                              <p:par>
                                <p:cTn id="10" presetID="53" presetClass="entr" presetSubtype="16" fill="hold" nodeType="withEffect">
                                  <p:stCondLst>
                                    <p:cond delay="0"/>
                                  </p:stCondLst>
                                  <p:childTnLst>
                                    <p:set>
                                      <p:cBhvr>
                                        <p:cTn id="11" dur="1" fill="hold">
                                          <p:stCondLst>
                                            <p:cond delay="0"/>
                                          </p:stCondLst>
                                        </p:cTn>
                                        <p:tgtEl>
                                          <p:spTgt spid="175"/>
                                        </p:tgtEl>
                                        <p:attrNameLst>
                                          <p:attrName>style.visibility</p:attrName>
                                        </p:attrNameLst>
                                      </p:cBhvr>
                                      <p:to>
                                        <p:strVal val="visible"/>
                                      </p:to>
                                    </p:set>
                                    <p:anim calcmode="lin" valueType="num">
                                      <p:cBhvr additive="repl">
                                        <p:cTn id="12" dur="500" fill="hold"/>
                                        <p:tgtEl>
                                          <p:spTgt spid="175"/>
                                        </p:tgtEl>
                                        <p:attrNameLst>
                                          <p:attrName/>
                                        </p:attrNameLst>
                                      </p:cBhvr>
                                      <p:tavLst>
                                        <p:tav tm="0">
                                          <p:val>
                                            <p:boolVal val="0"/>
                                          </p:val>
                                        </p:tav>
                                        <p:tav tm="100000">
                                          <p:val>
                                            <p:strVal val="#ppt_w"/>
                                          </p:val>
                                        </p:tav>
                                      </p:tavLst>
                                    </p:anim>
                                    <p:anim calcmode="lin" valueType="num">
                                      <p:cBhvr additive="repl">
                                        <p:cTn id="13" dur="500" fill="hold"/>
                                        <p:tgtEl>
                                          <p:spTgt spid="175"/>
                                        </p:tgtEl>
                                        <p:attrNameLst>
                                          <p:attrName/>
                                        </p:attrNameLst>
                                      </p:cBhvr>
                                      <p:tavLst>
                                        <p:tav tm="0">
                                          <p:val>
                                            <p:boolVal val="0"/>
                                          </p:val>
                                        </p:tav>
                                        <p:tav tm="100000">
                                          <p:val>
                                            <p:strVal val="#ppt_h"/>
                                          </p:val>
                                        </p:tav>
                                      </p:tavLst>
                                    </p:anim>
                                    <p:animEffect transition="in" filter="fade">
                                      <p:cBhvr additive="repl">
                                        <p:cTn id="14" dur="500"/>
                                        <p:tgtEl>
                                          <p:spTgt spid="175"/>
                                        </p:tgtEl>
                                      </p:cBhvr>
                                    </p:animEffect>
                                  </p:childTnLst>
                                </p:cTn>
                              </p:par>
                              <p:par>
                                <p:cTn id="15" presetID="53" presetClass="entr" presetSubtype="16" fill="hold" nodeType="withEffect">
                                  <p:stCondLst>
                                    <p:cond delay="0"/>
                                  </p:stCondLst>
                                  <p:childTnLst>
                                    <p:set>
                                      <p:cBhvr>
                                        <p:cTn id="16" dur="1" fill="hold">
                                          <p:stCondLst>
                                            <p:cond delay="0"/>
                                          </p:stCondLst>
                                        </p:cTn>
                                        <p:tgtEl>
                                          <p:spTgt spid="176"/>
                                        </p:tgtEl>
                                        <p:attrNameLst>
                                          <p:attrName>style.visibility</p:attrName>
                                        </p:attrNameLst>
                                      </p:cBhvr>
                                      <p:to>
                                        <p:strVal val="visible"/>
                                      </p:to>
                                    </p:set>
                                    <p:anim calcmode="lin" valueType="num">
                                      <p:cBhvr additive="repl">
                                        <p:cTn id="17" dur="500" fill="hold"/>
                                        <p:tgtEl>
                                          <p:spTgt spid="176"/>
                                        </p:tgtEl>
                                        <p:attrNameLst>
                                          <p:attrName/>
                                        </p:attrNameLst>
                                      </p:cBhvr>
                                      <p:tavLst>
                                        <p:tav tm="0">
                                          <p:val>
                                            <p:boolVal val="0"/>
                                          </p:val>
                                        </p:tav>
                                        <p:tav tm="100000">
                                          <p:val>
                                            <p:strVal val="#ppt_w"/>
                                          </p:val>
                                        </p:tav>
                                      </p:tavLst>
                                    </p:anim>
                                    <p:anim calcmode="lin" valueType="num">
                                      <p:cBhvr additive="repl">
                                        <p:cTn id="18" dur="500" fill="hold"/>
                                        <p:tgtEl>
                                          <p:spTgt spid="176"/>
                                        </p:tgtEl>
                                        <p:attrNameLst>
                                          <p:attrName/>
                                        </p:attrNameLst>
                                      </p:cBhvr>
                                      <p:tavLst>
                                        <p:tav tm="0">
                                          <p:val>
                                            <p:boolVal val="0"/>
                                          </p:val>
                                        </p:tav>
                                        <p:tav tm="100000">
                                          <p:val>
                                            <p:strVal val="#ppt_h"/>
                                          </p:val>
                                        </p:tav>
                                      </p:tavLst>
                                    </p:anim>
                                    <p:animEffect transition="in" filter="fade">
                                      <p:cBhvr additive="repl">
                                        <p:cTn id="19" dur="500"/>
                                        <p:tgtEl>
                                          <p:spTgt spid="17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77"/>
                                        </p:tgtEl>
                                        <p:attrNameLst>
                                          <p:attrName>style.visibility</p:attrName>
                                        </p:attrNameLst>
                                      </p:cBhvr>
                                      <p:to>
                                        <p:strVal val="visible"/>
                                      </p:to>
                                    </p:set>
                                    <p:anim calcmode="lin" valueType="num">
                                      <p:cBhvr additive="repl">
                                        <p:cTn id="24" dur="500" fill="hold"/>
                                        <p:tgtEl>
                                          <p:spTgt spid="177"/>
                                        </p:tgtEl>
                                        <p:attrNameLst>
                                          <p:attrName>ppt_x</p:attrName>
                                        </p:attrNameLst>
                                      </p:cBhvr>
                                      <p:tavLst>
                                        <p:tav tm="0">
                                          <p:val>
                                            <p:strVal val="0-#ppt_w/2"/>
                                          </p:val>
                                        </p:tav>
                                        <p:tav tm="100000">
                                          <p:val>
                                            <p:strVal val="#ppt_x"/>
                                          </p:val>
                                        </p:tav>
                                      </p:tavLst>
                                    </p:anim>
                                    <p:anim calcmode="lin" valueType="num">
                                      <p:cBhvr additive="repl">
                                        <p:cTn id="25" dur="500" fill="hold"/>
                                        <p:tgtEl>
                                          <p:spTgt spid="17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2680200" y="523440"/>
            <a:ext cx="415728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Estabilidade </a:t>
            </a:r>
            <a:endParaRPr lang="pt-BR" sz="4400" b="0" strike="noStrike" spc="-1">
              <a:latin typeface="Arial"/>
            </a:endParaRPr>
          </a:p>
        </p:txBody>
      </p:sp>
      <p:sp>
        <p:nvSpPr>
          <p:cNvPr id="163" name="CustomShape 2"/>
          <p:cNvSpPr/>
          <p:nvPr/>
        </p:nvSpPr>
        <p:spPr>
          <a:xfrm>
            <a:off x="731880" y="2084760"/>
            <a:ext cx="10092600" cy="3930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3600" b="0" strike="noStrike" spc="-1">
                <a:solidFill>
                  <a:srgbClr val="000000"/>
                </a:solidFill>
                <a:latin typeface="Agency FB"/>
              </a:rPr>
              <a:t>A estabilidade ocorre após o período de 3 anos de efetivo exercício em cargo de provimento efetivo. O servidor público efetivo estável só perderá o cargo em virtude de sentença judicial transitada em julgado ou de processo administrativo disciplinar no qual lhe seja assegurada ampla defesa.</a:t>
            </a:r>
            <a:endParaRPr lang="pt-BR" sz="3600" b="0" strike="noStrike" spc="-1">
              <a:latin typeface="Arial"/>
            </a:endParaRPr>
          </a:p>
        </p:txBody>
      </p:sp>
      <p:sp>
        <p:nvSpPr>
          <p:cNvPr id="164" name="Line 3"/>
          <p:cNvSpPr/>
          <p:nvPr/>
        </p:nvSpPr>
        <p:spPr>
          <a:xfrm flipH="1">
            <a:off x="603720" y="907920"/>
            <a:ext cx="2855880" cy="6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65" name="Line 4"/>
          <p:cNvSpPr/>
          <p:nvPr/>
        </p:nvSpPr>
        <p:spPr>
          <a:xfrm>
            <a:off x="603720" y="907920"/>
            <a:ext cx="360" cy="50061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85639216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2"/>
                                        </p:tgtEl>
                                        <p:attrNameLst>
                                          <p:attrName>style.visibility</p:attrName>
                                        </p:attrNameLst>
                                      </p:cBhvr>
                                      <p:to>
                                        <p:strVal val="visible"/>
                                      </p:to>
                                    </p:set>
                                    <p:anim calcmode="lin" valueType="num">
                                      <p:cBhvr additive="repl">
                                        <p:cTn id="7" dur="500" fill="hold"/>
                                        <p:tgtEl>
                                          <p:spTgt spid="162"/>
                                        </p:tgtEl>
                                        <p:attrNameLst>
                                          <p:attrName/>
                                        </p:attrNameLst>
                                      </p:cBhvr>
                                      <p:tavLst>
                                        <p:tav tm="0">
                                          <p:val>
                                            <p:boolVal val="0"/>
                                          </p:val>
                                        </p:tav>
                                        <p:tav tm="100000">
                                          <p:val>
                                            <p:strVal val="#ppt_w"/>
                                          </p:val>
                                        </p:tav>
                                      </p:tavLst>
                                    </p:anim>
                                    <p:anim calcmode="lin" valueType="num">
                                      <p:cBhvr additive="repl">
                                        <p:cTn id="8" dur="500" fill="hold"/>
                                        <p:tgtEl>
                                          <p:spTgt spid="162"/>
                                        </p:tgtEl>
                                        <p:attrNameLst>
                                          <p:attrName/>
                                        </p:attrNameLst>
                                      </p:cBhvr>
                                      <p:tavLst>
                                        <p:tav tm="0">
                                          <p:val>
                                            <p:boolVal val="0"/>
                                          </p:val>
                                        </p:tav>
                                        <p:tav tm="100000">
                                          <p:val>
                                            <p:strVal val="#ppt_h"/>
                                          </p:val>
                                        </p:tav>
                                      </p:tavLst>
                                    </p:anim>
                                    <p:animEffect transition="in" filter="fade">
                                      <p:cBhvr additive="repl">
                                        <p:cTn id="9" dur="500"/>
                                        <p:tgtEl>
                                          <p:spTgt spid="162"/>
                                        </p:tgtEl>
                                      </p:cBhvr>
                                    </p:animEffect>
                                  </p:childTnLst>
                                </p:cTn>
                              </p:par>
                              <p:par>
                                <p:cTn id="10" presetID="53" presetClass="entr" presetSubtype="16" fill="hold" nodeType="withEffect">
                                  <p:stCondLst>
                                    <p:cond delay="0"/>
                                  </p:stCondLst>
                                  <p:childTnLst>
                                    <p:set>
                                      <p:cBhvr>
                                        <p:cTn id="11" dur="1" fill="hold">
                                          <p:stCondLst>
                                            <p:cond delay="0"/>
                                          </p:stCondLst>
                                        </p:cTn>
                                        <p:tgtEl>
                                          <p:spTgt spid="164"/>
                                        </p:tgtEl>
                                        <p:attrNameLst>
                                          <p:attrName>style.visibility</p:attrName>
                                        </p:attrNameLst>
                                      </p:cBhvr>
                                      <p:to>
                                        <p:strVal val="visible"/>
                                      </p:to>
                                    </p:set>
                                    <p:anim calcmode="lin" valueType="num">
                                      <p:cBhvr additive="repl">
                                        <p:cTn id="12" dur="500" fill="hold"/>
                                        <p:tgtEl>
                                          <p:spTgt spid="164"/>
                                        </p:tgtEl>
                                        <p:attrNameLst>
                                          <p:attrName/>
                                        </p:attrNameLst>
                                      </p:cBhvr>
                                      <p:tavLst>
                                        <p:tav tm="0">
                                          <p:val>
                                            <p:boolVal val="0"/>
                                          </p:val>
                                        </p:tav>
                                        <p:tav tm="100000">
                                          <p:val>
                                            <p:strVal val="#ppt_w"/>
                                          </p:val>
                                        </p:tav>
                                      </p:tavLst>
                                    </p:anim>
                                    <p:anim calcmode="lin" valueType="num">
                                      <p:cBhvr additive="repl">
                                        <p:cTn id="13" dur="500" fill="hold"/>
                                        <p:tgtEl>
                                          <p:spTgt spid="164"/>
                                        </p:tgtEl>
                                        <p:attrNameLst>
                                          <p:attrName/>
                                        </p:attrNameLst>
                                      </p:cBhvr>
                                      <p:tavLst>
                                        <p:tav tm="0">
                                          <p:val>
                                            <p:boolVal val="0"/>
                                          </p:val>
                                        </p:tav>
                                        <p:tav tm="100000">
                                          <p:val>
                                            <p:strVal val="#ppt_h"/>
                                          </p:val>
                                        </p:tav>
                                      </p:tavLst>
                                    </p:anim>
                                    <p:animEffect transition="in" filter="fade">
                                      <p:cBhvr additive="repl">
                                        <p:cTn id="14" dur="500"/>
                                        <p:tgtEl>
                                          <p:spTgt spid="164"/>
                                        </p:tgtEl>
                                      </p:cBhvr>
                                    </p:animEffect>
                                  </p:childTnLst>
                                </p:cTn>
                              </p:par>
                              <p:par>
                                <p:cTn id="15" presetID="53" presetClass="entr" presetSubtype="16" fill="hold" nodeType="withEffect">
                                  <p:stCondLst>
                                    <p:cond delay="0"/>
                                  </p:stCondLst>
                                  <p:childTnLst>
                                    <p:set>
                                      <p:cBhvr>
                                        <p:cTn id="16" dur="1" fill="hold">
                                          <p:stCondLst>
                                            <p:cond delay="0"/>
                                          </p:stCondLst>
                                        </p:cTn>
                                        <p:tgtEl>
                                          <p:spTgt spid="165"/>
                                        </p:tgtEl>
                                        <p:attrNameLst>
                                          <p:attrName>style.visibility</p:attrName>
                                        </p:attrNameLst>
                                      </p:cBhvr>
                                      <p:to>
                                        <p:strVal val="visible"/>
                                      </p:to>
                                    </p:set>
                                    <p:anim calcmode="lin" valueType="num">
                                      <p:cBhvr additive="repl">
                                        <p:cTn id="17" dur="500" fill="hold"/>
                                        <p:tgtEl>
                                          <p:spTgt spid="165"/>
                                        </p:tgtEl>
                                        <p:attrNameLst>
                                          <p:attrName/>
                                        </p:attrNameLst>
                                      </p:cBhvr>
                                      <p:tavLst>
                                        <p:tav tm="0">
                                          <p:val>
                                            <p:boolVal val="0"/>
                                          </p:val>
                                        </p:tav>
                                        <p:tav tm="100000">
                                          <p:val>
                                            <p:strVal val="#ppt_w"/>
                                          </p:val>
                                        </p:tav>
                                      </p:tavLst>
                                    </p:anim>
                                    <p:anim calcmode="lin" valueType="num">
                                      <p:cBhvr additive="repl">
                                        <p:cTn id="18" dur="500" fill="hold"/>
                                        <p:tgtEl>
                                          <p:spTgt spid="165"/>
                                        </p:tgtEl>
                                        <p:attrNameLst>
                                          <p:attrName/>
                                        </p:attrNameLst>
                                      </p:cBhvr>
                                      <p:tavLst>
                                        <p:tav tm="0">
                                          <p:val>
                                            <p:boolVal val="0"/>
                                          </p:val>
                                        </p:tav>
                                        <p:tav tm="100000">
                                          <p:val>
                                            <p:strVal val="#ppt_h"/>
                                          </p:val>
                                        </p:tav>
                                      </p:tavLst>
                                    </p:anim>
                                    <p:animEffect transition="in" filter="fade">
                                      <p:cBhvr additive="repl">
                                        <p:cTn id="19" dur="500"/>
                                        <p:tgtEl>
                                          <p:spTgt spid="165"/>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63"/>
                                        </p:tgtEl>
                                        <p:attrNameLst>
                                          <p:attrName>style.visibility</p:attrName>
                                        </p:attrNameLst>
                                      </p:cBhvr>
                                      <p:to>
                                        <p:strVal val="visible"/>
                                      </p:to>
                                    </p:set>
                                    <p:anim calcmode="lin" valueType="num">
                                      <p:cBhvr additive="repl">
                                        <p:cTn id="24" dur="500" fill="hold"/>
                                        <p:tgtEl>
                                          <p:spTgt spid="163"/>
                                        </p:tgtEl>
                                        <p:attrNameLst>
                                          <p:attrName>ppt_x</p:attrName>
                                        </p:attrNameLst>
                                      </p:cBhvr>
                                      <p:tavLst>
                                        <p:tav tm="0">
                                          <p:val>
                                            <p:strVal val="0-#ppt_w/2"/>
                                          </p:val>
                                        </p:tav>
                                        <p:tav tm="100000">
                                          <p:val>
                                            <p:strVal val="#ppt_x"/>
                                          </p:val>
                                        </p:tav>
                                      </p:tavLst>
                                    </p:anim>
                                    <p:anim calcmode="lin" valueType="num">
                                      <p:cBhvr additive="repl">
                                        <p:cTn id="25" dur="500" fill="hold"/>
                                        <p:tgtEl>
                                          <p:spTgt spid="1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3082320" y="523440"/>
            <a:ext cx="2261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Férias </a:t>
            </a:r>
            <a:endParaRPr lang="pt-BR" sz="4400" b="0" strike="noStrike" spc="-1">
              <a:latin typeface="Arial"/>
            </a:endParaRPr>
          </a:p>
        </p:txBody>
      </p:sp>
      <p:sp>
        <p:nvSpPr>
          <p:cNvPr id="146" name="CustomShape 2"/>
          <p:cNvSpPr/>
          <p:nvPr/>
        </p:nvSpPr>
        <p:spPr>
          <a:xfrm>
            <a:off x="705960" y="1582920"/>
            <a:ext cx="10814040" cy="5633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200" b="0" strike="noStrike" spc="-1" dirty="0">
                <a:solidFill>
                  <a:srgbClr val="000000"/>
                </a:solidFill>
                <a:latin typeface="Agency FB"/>
              </a:rPr>
              <a:t>DOCENTE: 45 DIAS (a serem marcadas de acordo com os intervalos do calendário acadêmico)</a:t>
            </a:r>
            <a:endParaRPr lang="pt-BR" sz="2200" b="0" strike="noStrike" spc="-1" dirty="0">
              <a:latin typeface="Arial"/>
            </a:endParaRPr>
          </a:p>
          <a:p>
            <a:pPr>
              <a:lnSpc>
                <a:spcPct val="100000"/>
              </a:lnSpc>
            </a:pPr>
            <a:endParaRPr lang="pt-BR" sz="2200" b="0" strike="noStrike" spc="-1" dirty="0">
              <a:latin typeface="Arial"/>
            </a:endParaRPr>
          </a:p>
          <a:p>
            <a:pPr marL="342900" indent="-342900">
              <a:lnSpc>
                <a:spcPct val="100000"/>
              </a:lnSpc>
              <a:buFont typeface="Wingdings" panose="05000000000000000000" pitchFamily="2" charset="2"/>
              <a:buChar char="Ø"/>
            </a:pPr>
            <a:r>
              <a:rPr lang="pt-BR" sz="2200" b="0" strike="noStrike" spc="-1" dirty="0">
                <a:solidFill>
                  <a:srgbClr val="000000"/>
                </a:solidFill>
                <a:latin typeface="Agency FB"/>
              </a:rPr>
              <a:t>Para o primeiro período aquisitivo de férias exigem-se doze meses de efetivo exercício;</a:t>
            </a:r>
          </a:p>
          <a:p>
            <a:pPr marL="342900" indent="-342900">
              <a:lnSpc>
                <a:spcPct val="100000"/>
              </a:lnSpc>
              <a:buFont typeface="Wingdings" panose="05000000000000000000" pitchFamily="2" charset="2"/>
              <a:buChar char="Ø"/>
            </a:pPr>
            <a:endParaRPr lang="pt-BR" sz="2200" spc="-1" dirty="0">
              <a:solidFill>
                <a:srgbClr val="000000"/>
              </a:solidFill>
              <a:latin typeface="Agency FB"/>
            </a:endParaRPr>
          </a:p>
          <a:p>
            <a:pPr marL="342900" indent="-342900">
              <a:lnSpc>
                <a:spcPct val="100000"/>
              </a:lnSpc>
              <a:buFont typeface="Wingdings" panose="05000000000000000000" pitchFamily="2" charset="2"/>
              <a:buChar char="Ø"/>
            </a:pPr>
            <a:r>
              <a:rPr lang="pt-BR" sz="2200" b="0" strike="noStrike" spc="-1" dirty="0">
                <a:solidFill>
                  <a:srgbClr val="000000"/>
                </a:solidFill>
                <a:latin typeface="Agency FB"/>
              </a:rPr>
              <a:t>O servidor tem direito ao pagamento do Adicional de 1/3 (um terço) da sua remuneração por ocasião da fruição das férias, que deverá ser pago no mês anterior ao do início das mesmas;</a:t>
            </a:r>
          </a:p>
          <a:p>
            <a:pPr marL="342900" indent="-342900">
              <a:lnSpc>
                <a:spcPct val="100000"/>
              </a:lnSpc>
              <a:buFont typeface="Wingdings" panose="05000000000000000000" pitchFamily="2" charset="2"/>
              <a:buChar char="Ø"/>
            </a:pPr>
            <a:endParaRPr lang="pt-BR" sz="2200" spc="-1" dirty="0">
              <a:solidFill>
                <a:srgbClr val="000000"/>
              </a:solidFill>
              <a:latin typeface="Agency FB"/>
            </a:endParaRPr>
          </a:p>
          <a:p>
            <a:pPr marL="342900" indent="-342900">
              <a:lnSpc>
                <a:spcPct val="100000"/>
              </a:lnSpc>
              <a:buFont typeface="Wingdings" panose="05000000000000000000" pitchFamily="2" charset="2"/>
              <a:buChar char="Ø"/>
            </a:pPr>
            <a:r>
              <a:rPr lang="pt-BR" sz="2200" b="0" strike="noStrike" spc="-1" dirty="0">
                <a:solidFill>
                  <a:srgbClr val="000000"/>
                </a:solidFill>
                <a:latin typeface="Agency FB"/>
              </a:rPr>
              <a:t>As férias poderão ser parceladas em até três períodos, desde que assim requeridas pelo servidor no interesse da administração pública. </a:t>
            </a:r>
          </a:p>
          <a:p>
            <a:pPr>
              <a:lnSpc>
                <a:spcPct val="100000"/>
              </a:lnSpc>
            </a:pPr>
            <a:endParaRPr lang="pt-BR" sz="2200" spc="-1" dirty="0">
              <a:latin typeface="Arial"/>
            </a:endParaRPr>
          </a:p>
          <a:p>
            <a:pPr>
              <a:lnSpc>
                <a:spcPct val="100000"/>
              </a:lnSpc>
            </a:pPr>
            <a:r>
              <a:rPr lang="pt-BR" sz="2200" dirty="0">
                <a:latin typeface="Agency FB" panose="020B0503020202020204" pitchFamily="34" charset="0"/>
              </a:rPr>
              <a:t>OBS: O agendamento das férias é responsabilidade do próprio servidor e não poderá ser acumulada, exceto por necessidade do serviço devidamente justificado pela chefia imediata ou por situações específicas. </a:t>
            </a:r>
            <a:r>
              <a:rPr lang="pt-BR" sz="2200" dirty="0" err="1">
                <a:latin typeface="Agency FB" panose="020B0503020202020204" pitchFamily="34" charset="0"/>
              </a:rPr>
              <a:t>Ex</a:t>
            </a:r>
            <a:r>
              <a:rPr lang="pt-BR" sz="2200" dirty="0">
                <a:latin typeface="Agency FB" panose="020B0503020202020204" pitchFamily="34" charset="0"/>
              </a:rPr>
              <a:t>: posse no final do ano.</a:t>
            </a:r>
            <a:endParaRPr lang="pt-BR" sz="2200" b="0" strike="noStrike" spc="-1" dirty="0">
              <a:latin typeface="Agency FB" panose="020B0503020202020204" pitchFamily="34" charset="0"/>
            </a:endParaRPr>
          </a:p>
        </p:txBody>
      </p:sp>
      <p:sp>
        <p:nvSpPr>
          <p:cNvPr id="147" name="Line 3"/>
          <p:cNvSpPr/>
          <p:nvPr/>
        </p:nvSpPr>
        <p:spPr>
          <a:xfrm flipH="1">
            <a:off x="603720" y="904320"/>
            <a:ext cx="273132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48" name="Line 4"/>
          <p:cNvSpPr/>
          <p:nvPr/>
        </p:nvSpPr>
        <p:spPr>
          <a:xfrm>
            <a:off x="603720" y="904320"/>
            <a:ext cx="360" cy="53460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3893822727"/>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5"/>
                                        </p:tgtEl>
                                        <p:attrNameLst>
                                          <p:attrName>style.visibility</p:attrName>
                                        </p:attrNameLst>
                                      </p:cBhvr>
                                      <p:to>
                                        <p:strVal val="visible"/>
                                      </p:to>
                                    </p:set>
                                    <p:anim calcmode="lin" valueType="num">
                                      <p:cBhvr additive="repl">
                                        <p:cTn id="7" dur="500" fill="hold"/>
                                        <p:tgtEl>
                                          <p:spTgt spid="145"/>
                                        </p:tgtEl>
                                        <p:attrNameLst>
                                          <p:attrName/>
                                        </p:attrNameLst>
                                      </p:cBhvr>
                                      <p:tavLst>
                                        <p:tav tm="0">
                                          <p:val>
                                            <p:boolVal val="0"/>
                                          </p:val>
                                        </p:tav>
                                        <p:tav tm="100000">
                                          <p:val>
                                            <p:strVal val="#ppt_w"/>
                                          </p:val>
                                        </p:tav>
                                      </p:tavLst>
                                    </p:anim>
                                    <p:anim calcmode="lin" valueType="num">
                                      <p:cBhvr additive="repl">
                                        <p:cTn id="8" dur="500" fill="hold"/>
                                        <p:tgtEl>
                                          <p:spTgt spid="145"/>
                                        </p:tgtEl>
                                        <p:attrNameLst>
                                          <p:attrName/>
                                        </p:attrNameLst>
                                      </p:cBhvr>
                                      <p:tavLst>
                                        <p:tav tm="0">
                                          <p:val>
                                            <p:boolVal val="0"/>
                                          </p:val>
                                        </p:tav>
                                        <p:tav tm="100000">
                                          <p:val>
                                            <p:strVal val="#ppt_h"/>
                                          </p:val>
                                        </p:tav>
                                      </p:tavLst>
                                    </p:anim>
                                    <p:animEffect transition="in" filter="fade">
                                      <p:cBhvr additive="repl">
                                        <p:cTn id="9" dur="500"/>
                                        <p:tgtEl>
                                          <p:spTgt spid="145"/>
                                        </p:tgtEl>
                                      </p:cBhvr>
                                    </p:animEffect>
                                  </p:childTnLst>
                                </p:cTn>
                              </p:par>
                              <p:par>
                                <p:cTn id="10" presetID="53" presetClass="entr" presetSubtype="16" fill="hold" nodeType="withEffect">
                                  <p:stCondLst>
                                    <p:cond delay="0"/>
                                  </p:stCondLst>
                                  <p:childTnLst>
                                    <p:set>
                                      <p:cBhvr>
                                        <p:cTn id="11" dur="1" fill="hold">
                                          <p:stCondLst>
                                            <p:cond delay="0"/>
                                          </p:stCondLst>
                                        </p:cTn>
                                        <p:tgtEl>
                                          <p:spTgt spid="147"/>
                                        </p:tgtEl>
                                        <p:attrNameLst>
                                          <p:attrName>style.visibility</p:attrName>
                                        </p:attrNameLst>
                                      </p:cBhvr>
                                      <p:to>
                                        <p:strVal val="visible"/>
                                      </p:to>
                                    </p:set>
                                    <p:anim calcmode="lin" valueType="num">
                                      <p:cBhvr additive="repl">
                                        <p:cTn id="12" dur="500" fill="hold"/>
                                        <p:tgtEl>
                                          <p:spTgt spid="147"/>
                                        </p:tgtEl>
                                        <p:attrNameLst>
                                          <p:attrName/>
                                        </p:attrNameLst>
                                      </p:cBhvr>
                                      <p:tavLst>
                                        <p:tav tm="0">
                                          <p:val>
                                            <p:boolVal val="0"/>
                                          </p:val>
                                        </p:tav>
                                        <p:tav tm="100000">
                                          <p:val>
                                            <p:strVal val="#ppt_w"/>
                                          </p:val>
                                        </p:tav>
                                      </p:tavLst>
                                    </p:anim>
                                    <p:anim calcmode="lin" valueType="num">
                                      <p:cBhvr additive="repl">
                                        <p:cTn id="13" dur="500" fill="hold"/>
                                        <p:tgtEl>
                                          <p:spTgt spid="147"/>
                                        </p:tgtEl>
                                        <p:attrNameLst>
                                          <p:attrName/>
                                        </p:attrNameLst>
                                      </p:cBhvr>
                                      <p:tavLst>
                                        <p:tav tm="0">
                                          <p:val>
                                            <p:boolVal val="0"/>
                                          </p:val>
                                        </p:tav>
                                        <p:tav tm="100000">
                                          <p:val>
                                            <p:strVal val="#ppt_h"/>
                                          </p:val>
                                        </p:tav>
                                      </p:tavLst>
                                    </p:anim>
                                    <p:animEffect transition="in" filter="fade">
                                      <p:cBhvr additive="repl">
                                        <p:cTn id="14" dur="500"/>
                                        <p:tgtEl>
                                          <p:spTgt spid="147"/>
                                        </p:tgtEl>
                                      </p:cBhvr>
                                    </p:animEffect>
                                  </p:childTnLst>
                                </p:cTn>
                              </p:par>
                              <p:par>
                                <p:cTn id="15" presetID="53" presetClass="entr" presetSubtype="16" fill="hold" nodeType="withEffect">
                                  <p:stCondLst>
                                    <p:cond delay="0"/>
                                  </p:stCondLst>
                                  <p:childTnLst>
                                    <p:set>
                                      <p:cBhvr>
                                        <p:cTn id="16" dur="1" fill="hold">
                                          <p:stCondLst>
                                            <p:cond delay="0"/>
                                          </p:stCondLst>
                                        </p:cTn>
                                        <p:tgtEl>
                                          <p:spTgt spid="148"/>
                                        </p:tgtEl>
                                        <p:attrNameLst>
                                          <p:attrName>style.visibility</p:attrName>
                                        </p:attrNameLst>
                                      </p:cBhvr>
                                      <p:to>
                                        <p:strVal val="visible"/>
                                      </p:to>
                                    </p:set>
                                    <p:anim calcmode="lin" valueType="num">
                                      <p:cBhvr additive="repl">
                                        <p:cTn id="17" dur="500" fill="hold"/>
                                        <p:tgtEl>
                                          <p:spTgt spid="148"/>
                                        </p:tgtEl>
                                        <p:attrNameLst>
                                          <p:attrName/>
                                        </p:attrNameLst>
                                      </p:cBhvr>
                                      <p:tavLst>
                                        <p:tav tm="0">
                                          <p:val>
                                            <p:boolVal val="0"/>
                                          </p:val>
                                        </p:tav>
                                        <p:tav tm="100000">
                                          <p:val>
                                            <p:strVal val="#ppt_w"/>
                                          </p:val>
                                        </p:tav>
                                      </p:tavLst>
                                    </p:anim>
                                    <p:anim calcmode="lin" valueType="num">
                                      <p:cBhvr additive="repl">
                                        <p:cTn id="18" dur="500" fill="hold"/>
                                        <p:tgtEl>
                                          <p:spTgt spid="148"/>
                                        </p:tgtEl>
                                        <p:attrNameLst>
                                          <p:attrName/>
                                        </p:attrNameLst>
                                      </p:cBhvr>
                                      <p:tavLst>
                                        <p:tav tm="0">
                                          <p:val>
                                            <p:boolVal val="0"/>
                                          </p:val>
                                        </p:tav>
                                        <p:tav tm="100000">
                                          <p:val>
                                            <p:strVal val="#ppt_h"/>
                                          </p:val>
                                        </p:tav>
                                      </p:tavLst>
                                    </p:anim>
                                    <p:animEffect transition="in" filter="fade">
                                      <p:cBhvr additive="repl">
                                        <p:cTn id="19" dur="500"/>
                                        <p:tgtEl>
                                          <p:spTgt spid="148"/>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46"/>
                                        </p:tgtEl>
                                        <p:attrNameLst>
                                          <p:attrName>style.visibility</p:attrName>
                                        </p:attrNameLst>
                                      </p:cBhvr>
                                      <p:to>
                                        <p:strVal val="visible"/>
                                      </p:to>
                                    </p:set>
                                    <p:anim calcmode="lin" valueType="num">
                                      <p:cBhvr additive="repl">
                                        <p:cTn id="24" dur="500" fill="hold"/>
                                        <p:tgtEl>
                                          <p:spTgt spid="146"/>
                                        </p:tgtEl>
                                        <p:attrNameLst>
                                          <p:attrName>ppt_x</p:attrName>
                                        </p:attrNameLst>
                                      </p:cBhvr>
                                      <p:tavLst>
                                        <p:tav tm="0">
                                          <p:val>
                                            <p:strVal val="0-#ppt_w/2"/>
                                          </p:val>
                                        </p:tav>
                                        <p:tav tm="100000">
                                          <p:val>
                                            <p:strVal val="#ppt_x"/>
                                          </p:val>
                                        </p:tav>
                                      </p:tavLst>
                                    </p:anim>
                                    <p:anim calcmode="lin" valueType="num">
                                      <p:cBhvr additive="repl">
                                        <p:cTn id="25" dur="500" fill="hold"/>
                                        <p:tgtEl>
                                          <p:spTgt spid="1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3082320" y="523440"/>
            <a:ext cx="226152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pt-BR" sz="4400" b="1" strike="noStrike" spc="-1">
                <a:solidFill>
                  <a:srgbClr val="FFFFFF"/>
                </a:solidFill>
                <a:latin typeface="Agency FB"/>
              </a:rPr>
              <a:t>Férias </a:t>
            </a:r>
            <a:endParaRPr lang="pt-BR" sz="4400" b="0" strike="noStrike" spc="-1">
              <a:latin typeface="Arial"/>
            </a:endParaRPr>
          </a:p>
        </p:txBody>
      </p:sp>
      <p:sp>
        <p:nvSpPr>
          <p:cNvPr id="150" name="CustomShape 2"/>
          <p:cNvSpPr/>
          <p:nvPr/>
        </p:nvSpPr>
        <p:spPr>
          <a:xfrm>
            <a:off x="714600" y="1719000"/>
            <a:ext cx="10814040" cy="5237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7200">
              <a:lnSpc>
                <a:spcPct val="100000"/>
              </a:lnSpc>
              <a:buFont typeface="Wingdings" panose="05000000000000000000" pitchFamily="2" charset="2"/>
              <a:buChar char="Ø"/>
            </a:pPr>
            <a:r>
              <a:rPr lang="pt-BR" sz="2600" b="0" strike="noStrike" spc="-1" dirty="0">
                <a:solidFill>
                  <a:srgbClr val="000000"/>
                </a:solidFill>
                <a:latin typeface="Agency FB"/>
              </a:rPr>
              <a:t>O servidor que opera permanentemente com equipamentos de raios X ou substâncias radioativas gozará 20 (vinte) dias consecutivos de férias por semestre de atividade, que não podem ser acumulados;</a:t>
            </a:r>
          </a:p>
          <a:p>
            <a:pPr marL="457200" indent="-457200">
              <a:lnSpc>
                <a:spcPct val="100000"/>
              </a:lnSpc>
              <a:buFont typeface="Wingdings" panose="05000000000000000000" pitchFamily="2" charset="2"/>
              <a:buChar char="Ø"/>
            </a:pPr>
            <a:endParaRPr lang="pt-BR" sz="2600" spc="-1" dirty="0">
              <a:solidFill>
                <a:srgbClr val="000000"/>
              </a:solidFill>
              <a:latin typeface="Agency FB"/>
            </a:endParaRPr>
          </a:p>
          <a:p>
            <a:pPr marL="457200" indent="-457200">
              <a:lnSpc>
                <a:spcPct val="100000"/>
              </a:lnSpc>
              <a:buFont typeface="Wingdings" panose="05000000000000000000" pitchFamily="2" charset="2"/>
              <a:buChar char="Ø"/>
            </a:pPr>
            <a:r>
              <a:rPr lang="pt-BR" sz="2600" b="0" strike="noStrike" spc="-1" dirty="0">
                <a:solidFill>
                  <a:srgbClr val="000000"/>
                </a:solidFill>
                <a:latin typeface="Agency FB"/>
              </a:rPr>
              <a:t>As férias somente poderão ser interrompidas por motivo de calamidade pública, comoção interna, convocação para júri, serviço militar ou eleitoral ou por necessidade do serviço, declarada pela autoridade máxima do órgão ou entidade. O restante do período interrompido será gozado de uma só vez.</a:t>
            </a:r>
            <a:endParaRPr lang="pt-BR" sz="2600" b="0" strike="noStrike" spc="-1" dirty="0">
              <a:latin typeface="Arial"/>
            </a:endParaRPr>
          </a:p>
          <a:p>
            <a:pPr>
              <a:lnSpc>
                <a:spcPct val="100000"/>
              </a:lnSpc>
            </a:pPr>
            <a:r>
              <a:rPr lang="pt-BR" sz="2600" b="0" strike="noStrike" spc="-1" dirty="0">
                <a:solidFill>
                  <a:srgbClr val="000000"/>
                </a:solidFill>
                <a:latin typeface="Agency FB"/>
              </a:rPr>
              <a:t> </a:t>
            </a:r>
            <a:endParaRPr lang="pt-BR" sz="2600" b="0" strike="noStrike" spc="-1" dirty="0">
              <a:latin typeface="Arial"/>
            </a:endParaRPr>
          </a:p>
          <a:p>
            <a:pPr>
              <a:lnSpc>
                <a:spcPct val="100000"/>
              </a:lnSpc>
            </a:pPr>
            <a:r>
              <a:rPr lang="pt-BR" sz="2600" b="0" strike="noStrike" spc="-1" dirty="0">
                <a:solidFill>
                  <a:srgbClr val="000000"/>
                </a:solidFill>
                <a:latin typeface="Agency FB"/>
              </a:rPr>
              <a:t>OBS: Os chefes e </a:t>
            </a:r>
            <a:r>
              <a:rPr lang="pt-BR" sz="2600" b="0" strike="noStrike" spc="-1" dirty="0" err="1">
                <a:solidFill>
                  <a:srgbClr val="000000"/>
                </a:solidFill>
                <a:latin typeface="Agency FB"/>
              </a:rPr>
              <a:t>Sub-chefes</a:t>
            </a:r>
            <a:r>
              <a:rPr lang="pt-BR" sz="2600" b="0" strike="noStrike" spc="-1" dirty="0">
                <a:solidFill>
                  <a:srgbClr val="000000"/>
                </a:solidFill>
                <a:latin typeface="Agency FB"/>
              </a:rPr>
              <a:t> NÃO poderão marcar suas férias para o mesmo período.</a:t>
            </a:r>
            <a:endParaRPr lang="pt-BR" sz="2600" b="0" strike="noStrike" spc="-1" dirty="0">
              <a:latin typeface="Arial"/>
            </a:endParaRPr>
          </a:p>
          <a:p>
            <a:pPr>
              <a:lnSpc>
                <a:spcPct val="100000"/>
              </a:lnSpc>
            </a:pPr>
            <a:r>
              <a:rPr lang="pt-BR" sz="2600" b="0" strike="noStrike" spc="-1" dirty="0">
                <a:solidFill>
                  <a:srgbClr val="000000"/>
                </a:solidFill>
                <a:latin typeface="Agency FB"/>
              </a:rPr>
              <a:t> </a:t>
            </a:r>
            <a:endParaRPr lang="pt-BR" sz="2600" b="0" strike="noStrike" spc="-1" dirty="0">
              <a:latin typeface="Arial"/>
            </a:endParaRPr>
          </a:p>
        </p:txBody>
      </p:sp>
      <p:sp>
        <p:nvSpPr>
          <p:cNvPr id="151" name="Line 3"/>
          <p:cNvSpPr/>
          <p:nvPr/>
        </p:nvSpPr>
        <p:spPr>
          <a:xfrm flipH="1">
            <a:off x="603720" y="904320"/>
            <a:ext cx="273132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52" name="Line 4"/>
          <p:cNvSpPr/>
          <p:nvPr/>
        </p:nvSpPr>
        <p:spPr>
          <a:xfrm>
            <a:off x="603720" y="904320"/>
            <a:ext cx="360" cy="53460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315816423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9"/>
                                        </p:tgtEl>
                                        <p:attrNameLst>
                                          <p:attrName>style.visibility</p:attrName>
                                        </p:attrNameLst>
                                      </p:cBhvr>
                                      <p:to>
                                        <p:strVal val="visible"/>
                                      </p:to>
                                    </p:set>
                                    <p:anim calcmode="lin" valueType="num">
                                      <p:cBhvr additive="repl">
                                        <p:cTn id="7" dur="500" fill="hold"/>
                                        <p:tgtEl>
                                          <p:spTgt spid="149"/>
                                        </p:tgtEl>
                                        <p:attrNameLst>
                                          <p:attrName/>
                                        </p:attrNameLst>
                                      </p:cBhvr>
                                      <p:tavLst>
                                        <p:tav tm="0">
                                          <p:val>
                                            <p:boolVal val="0"/>
                                          </p:val>
                                        </p:tav>
                                        <p:tav tm="100000">
                                          <p:val>
                                            <p:strVal val="#ppt_w"/>
                                          </p:val>
                                        </p:tav>
                                      </p:tavLst>
                                    </p:anim>
                                    <p:anim calcmode="lin" valueType="num">
                                      <p:cBhvr additive="repl">
                                        <p:cTn id="8" dur="500" fill="hold"/>
                                        <p:tgtEl>
                                          <p:spTgt spid="149"/>
                                        </p:tgtEl>
                                        <p:attrNameLst>
                                          <p:attrName/>
                                        </p:attrNameLst>
                                      </p:cBhvr>
                                      <p:tavLst>
                                        <p:tav tm="0">
                                          <p:val>
                                            <p:boolVal val="0"/>
                                          </p:val>
                                        </p:tav>
                                        <p:tav tm="100000">
                                          <p:val>
                                            <p:strVal val="#ppt_h"/>
                                          </p:val>
                                        </p:tav>
                                      </p:tavLst>
                                    </p:anim>
                                    <p:animEffect transition="in" filter="fade">
                                      <p:cBhvr additive="repl">
                                        <p:cTn id="9" dur="500"/>
                                        <p:tgtEl>
                                          <p:spTgt spid="149"/>
                                        </p:tgtEl>
                                      </p:cBhvr>
                                    </p:animEffect>
                                  </p:childTnLst>
                                </p:cTn>
                              </p:par>
                              <p:par>
                                <p:cTn id="10" presetID="53" presetClass="entr" presetSubtype="16" fill="hold" nodeType="withEffect">
                                  <p:stCondLst>
                                    <p:cond delay="0"/>
                                  </p:stCondLst>
                                  <p:childTnLst>
                                    <p:set>
                                      <p:cBhvr>
                                        <p:cTn id="11" dur="1" fill="hold">
                                          <p:stCondLst>
                                            <p:cond delay="0"/>
                                          </p:stCondLst>
                                        </p:cTn>
                                        <p:tgtEl>
                                          <p:spTgt spid="151"/>
                                        </p:tgtEl>
                                        <p:attrNameLst>
                                          <p:attrName>style.visibility</p:attrName>
                                        </p:attrNameLst>
                                      </p:cBhvr>
                                      <p:to>
                                        <p:strVal val="visible"/>
                                      </p:to>
                                    </p:set>
                                    <p:anim calcmode="lin" valueType="num">
                                      <p:cBhvr additive="repl">
                                        <p:cTn id="12" dur="500" fill="hold"/>
                                        <p:tgtEl>
                                          <p:spTgt spid="151"/>
                                        </p:tgtEl>
                                        <p:attrNameLst>
                                          <p:attrName/>
                                        </p:attrNameLst>
                                      </p:cBhvr>
                                      <p:tavLst>
                                        <p:tav tm="0">
                                          <p:val>
                                            <p:boolVal val="0"/>
                                          </p:val>
                                        </p:tav>
                                        <p:tav tm="100000">
                                          <p:val>
                                            <p:strVal val="#ppt_w"/>
                                          </p:val>
                                        </p:tav>
                                      </p:tavLst>
                                    </p:anim>
                                    <p:anim calcmode="lin" valueType="num">
                                      <p:cBhvr additive="repl">
                                        <p:cTn id="13" dur="500" fill="hold"/>
                                        <p:tgtEl>
                                          <p:spTgt spid="151"/>
                                        </p:tgtEl>
                                        <p:attrNameLst>
                                          <p:attrName/>
                                        </p:attrNameLst>
                                      </p:cBhvr>
                                      <p:tavLst>
                                        <p:tav tm="0">
                                          <p:val>
                                            <p:boolVal val="0"/>
                                          </p:val>
                                        </p:tav>
                                        <p:tav tm="100000">
                                          <p:val>
                                            <p:strVal val="#ppt_h"/>
                                          </p:val>
                                        </p:tav>
                                      </p:tavLst>
                                    </p:anim>
                                    <p:animEffect transition="in" filter="fade">
                                      <p:cBhvr additive="repl">
                                        <p:cTn id="14" dur="500"/>
                                        <p:tgtEl>
                                          <p:spTgt spid="151"/>
                                        </p:tgtEl>
                                      </p:cBhvr>
                                    </p:animEffect>
                                  </p:childTnLst>
                                </p:cTn>
                              </p:par>
                              <p:par>
                                <p:cTn id="15" presetID="53" presetClass="entr" presetSubtype="16" fill="hold" nodeType="withEffect">
                                  <p:stCondLst>
                                    <p:cond delay="0"/>
                                  </p:stCondLst>
                                  <p:childTnLst>
                                    <p:set>
                                      <p:cBhvr>
                                        <p:cTn id="16" dur="1" fill="hold">
                                          <p:stCondLst>
                                            <p:cond delay="0"/>
                                          </p:stCondLst>
                                        </p:cTn>
                                        <p:tgtEl>
                                          <p:spTgt spid="152"/>
                                        </p:tgtEl>
                                        <p:attrNameLst>
                                          <p:attrName>style.visibility</p:attrName>
                                        </p:attrNameLst>
                                      </p:cBhvr>
                                      <p:to>
                                        <p:strVal val="visible"/>
                                      </p:to>
                                    </p:set>
                                    <p:anim calcmode="lin" valueType="num">
                                      <p:cBhvr additive="repl">
                                        <p:cTn id="17" dur="500" fill="hold"/>
                                        <p:tgtEl>
                                          <p:spTgt spid="152"/>
                                        </p:tgtEl>
                                        <p:attrNameLst>
                                          <p:attrName/>
                                        </p:attrNameLst>
                                      </p:cBhvr>
                                      <p:tavLst>
                                        <p:tav tm="0">
                                          <p:val>
                                            <p:boolVal val="0"/>
                                          </p:val>
                                        </p:tav>
                                        <p:tav tm="100000">
                                          <p:val>
                                            <p:strVal val="#ppt_w"/>
                                          </p:val>
                                        </p:tav>
                                      </p:tavLst>
                                    </p:anim>
                                    <p:anim calcmode="lin" valueType="num">
                                      <p:cBhvr additive="repl">
                                        <p:cTn id="18" dur="500" fill="hold"/>
                                        <p:tgtEl>
                                          <p:spTgt spid="152"/>
                                        </p:tgtEl>
                                        <p:attrNameLst>
                                          <p:attrName/>
                                        </p:attrNameLst>
                                      </p:cBhvr>
                                      <p:tavLst>
                                        <p:tav tm="0">
                                          <p:val>
                                            <p:boolVal val="0"/>
                                          </p:val>
                                        </p:tav>
                                        <p:tav tm="100000">
                                          <p:val>
                                            <p:strVal val="#ppt_h"/>
                                          </p:val>
                                        </p:tav>
                                      </p:tavLst>
                                    </p:anim>
                                    <p:animEffect transition="in" filter="fade">
                                      <p:cBhvr additive="repl">
                                        <p:cTn id="19" dur="500"/>
                                        <p:tgtEl>
                                          <p:spTgt spid="15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50"/>
                                        </p:tgtEl>
                                        <p:attrNameLst>
                                          <p:attrName>style.visibility</p:attrName>
                                        </p:attrNameLst>
                                      </p:cBhvr>
                                      <p:to>
                                        <p:strVal val="visible"/>
                                      </p:to>
                                    </p:set>
                                    <p:anim calcmode="lin" valueType="num">
                                      <p:cBhvr additive="repl">
                                        <p:cTn id="24" dur="500" fill="hold"/>
                                        <p:tgtEl>
                                          <p:spTgt spid="150"/>
                                        </p:tgtEl>
                                        <p:attrNameLst>
                                          <p:attrName>ppt_x</p:attrName>
                                        </p:attrNameLst>
                                      </p:cBhvr>
                                      <p:tavLst>
                                        <p:tav tm="0">
                                          <p:val>
                                            <p:strVal val="0-#ppt_w/2"/>
                                          </p:val>
                                        </p:tav>
                                        <p:tav tm="100000">
                                          <p:val>
                                            <p:strVal val="#ppt_x"/>
                                          </p:val>
                                        </p:tav>
                                      </p:tavLst>
                                    </p:anim>
                                    <p:anim calcmode="lin" valueType="num">
                                      <p:cBhvr additive="repl">
                                        <p:cTn id="25" dur="500" fill="hold"/>
                                        <p:tgtEl>
                                          <p:spTgt spid="1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718200" y="2040840"/>
            <a:ext cx="10985760" cy="3503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800" b="0" strike="noStrike" spc="-1">
                <a:solidFill>
                  <a:srgbClr val="000000"/>
                </a:solidFill>
                <a:latin typeface="Agency FB"/>
              </a:rPr>
              <a:t>Corresponde a 1/12 avos da remuneração que o servidor fizer jus em dezembro, por mês de exercício no respectivo ano.</a:t>
            </a:r>
            <a:endParaRPr lang="pt-BR" sz="2800" b="0" strike="noStrike" spc="-1">
              <a:latin typeface="Arial"/>
            </a:endParaRPr>
          </a:p>
          <a:p>
            <a:pPr>
              <a:lnSpc>
                <a:spcPct val="100000"/>
              </a:lnSpc>
            </a:pPr>
            <a:endParaRPr lang="pt-BR" sz="2800" b="0" strike="noStrike" spc="-1">
              <a:latin typeface="Arial"/>
            </a:endParaRPr>
          </a:p>
          <a:p>
            <a:pPr>
              <a:lnSpc>
                <a:spcPct val="100000"/>
              </a:lnSpc>
            </a:pPr>
            <a:r>
              <a:rPr lang="pt-BR" sz="2800" b="0" strike="noStrike" spc="-1">
                <a:solidFill>
                  <a:srgbClr val="000000"/>
                </a:solidFill>
                <a:latin typeface="Agency FB"/>
              </a:rPr>
              <a:t>Será creditado automaticamente dividido em duas parcelas, a serem pagas nas folhas de junho e novembro. </a:t>
            </a:r>
            <a:endParaRPr lang="pt-BR" sz="2800" b="0" strike="noStrike" spc="-1">
              <a:latin typeface="Arial"/>
            </a:endParaRPr>
          </a:p>
          <a:p>
            <a:pPr>
              <a:lnSpc>
                <a:spcPct val="100000"/>
              </a:lnSpc>
            </a:pPr>
            <a:endParaRPr lang="pt-BR" sz="2800" b="0" strike="noStrike" spc="-1">
              <a:latin typeface="Arial"/>
            </a:endParaRPr>
          </a:p>
          <a:p>
            <a:pPr>
              <a:lnSpc>
                <a:spcPct val="100000"/>
              </a:lnSpc>
            </a:pPr>
            <a:r>
              <a:rPr lang="pt-BR" sz="2800" b="0" strike="noStrike" spc="-1">
                <a:solidFill>
                  <a:srgbClr val="000000"/>
                </a:solidFill>
                <a:latin typeface="Agency FB"/>
              </a:rPr>
              <a:t>A primeira parcela </a:t>
            </a:r>
            <a:r>
              <a:rPr lang="pt-BR" sz="2800" b="0" u="sng" strike="noStrike" spc="-1">
                <a:solidFill>
                  <a:srgbClr val="000000"/>
                </a:solidFill>
                <a:uFillTx/>
                <a:latin typeface="Agency FB"/>
              </a:rPr>
              <a:t>poderá</a:t>
            </a:r>
            <a:r>
              <a:rPr lang="pt-BR" sz="2800" b="0" strike="noStrike" spc="-1">
                <a:solidFill>
                  <a:srgbClr val="000000"/>
                </a:solidFill>
                <a:latin typeface="Agency FB"/>
              </a:rPr>
              <a:t> ser antecipada para o período de férias, caso este seja agendado para gozo anterior a junho.</a:t>
            </a:r>
            <a:endParaRPr lang="pt-BR" sz="2800" b="0" strike="noStrike" spc="-1">
              <a:latin typeface="Arial"/>
            </a:endParaRPr>
          </a:p>
        </p:txBody>
      </p:sp>
      <p:sp>
        <p:nvSpPr>
          <p:cNvPr id="114" name="CustomShape 2"/>
          <p:cNvSpPr/>
          <p:nvPr/>
        </p:nvSpPr>
        <p:spPr>
          <a:xfrm>
            <a:off x="1600920" y="235800"/>
            <a:ext cx="862416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Gratificação Natalina (13º Salário)</a:t>
            </a:r>
            <a:endParaRPr lang="pt-BR" sz="4400" b="0" strike="noStrike" spc="-1">
              <a:latin typeface="Arial"/>
            </a:endParaRPr>
          </a:p>
        </p:txBody>
      </p:sp>
      <p:sp>
        <p:nvSpPr>
          <p:cNvPr id="115" name="Line 3"/>
          <p:cNvSpPr/>
          <p:nvPr/>
        </p:nvSpPr>
        <p:spPr>
          <a:xfrm flipH="1">
            <a:off x="498600" y="667800"/>
            <a:ext cx="218340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16"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1144840348"/>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anim calcmode="lin" valueType="num">
                                      <p:cBhvr additive="repl">
                                        <p:cTn id="7" dur="500" fill="hold"/>
                                        <p:tgtEl>
                                          <p:spTgt spid="114"/>
                                        </p:tgtEl>
                                        <p:attrNameLst>
                                          <p:attrName/>
                                        </p:attrNameLst>
                                      </p:cBhvr>
                                      <p:tavLst>
                                        <p:tav tm="0">
                                          <p:val>
                                            <p:boolVal val="0"/>
                                          </p:val>
                                        </p:tav>
                                        <p:tav tm="100000">
                                          <p:val>
                                            <p:strVal val="#ppt_w"/>
                                          </p:val>
                                        </p:tav>
                                      </p:tavLst>
                                    </p:anim>
                                    <p:anim calcmode="lin" valueType="num">
                                      <p:cBhvr additive="repl">
                                        <p:cTn id="8" dur="500" fill="hold"/>
                                        <p:tgtEl>
                                          <p:spTgt spid="114"/>
                                        </p:tgtEl>
                                        <p:attrNameLst>
                                          <p:attrName/>
                                        </p:attrNameLst>
                                      </p:cBhvr>
                                      <p:tavLst>
                                        <p:tav tm="0">
                                          <p:val>
                                            <p:boolVal val="0"/>
                                          </p:val>
                                        </p:tav>
                                        <p:tav tm="100000">
                                          <p:val>
                                            <p:strVal val="#ppt_h"/>
                                          </p:val>
                                        </p:tav>
                                      </p:tavLst>
                                    </p:anim>
                                    <p:animEffect transition="in" filter="fade">
                                      <p:cBhvr additive="repl">
                                        <p:cTn id="9" dur="500"/>
                                        <p:tgtEl>
                                          <p:spTgt spid="114"/>
                                        </p:tgtEl>
                                      </p:cBhvr>
                                    </p:animEffect>
                                  </p:childTnLst>
                                </p:cTn>
                              </p:par>
                              <p:par>
                                <p:cTn id="10" presetID="53" presetClass="entr" presetSubtype="16" fill="hold" nodeType="withEffect">
                                  <p:stCondLst>
                                    <p:cond delay="0"/>
                                  </p:stCondLst>
                                  <p:childTnLst>
                                    <p:set>
                                      <p:cBhvr>
                                        <p:cTn id="11" dur="1" fill="hold">
                                          <p:stCondLst>
                                            <p:cond delay="0"/>
                                          </p:stCondLst>
                                        </p:cTn>
                                        <p:tgtEl>
                                          <p:spTgt spid="115"/>
                                        </p:tgtEl>
                                        <p:attrNameLst>
                                          <p:attrName>style.visibility</p:attrName>
                                        </p:attrNameLst>
                                      </p:cBhvr>
                                      <p:to>
                                        <p:strVal val="visible"/>
                                      </p:to>
                                    </p:set>
                                    <p:anim calcmode="lin" valueType="num">
                                      <p:cBhvr additive="repl">
                                        <p:cTn id="12" dur="500" fill="hold"/>
                                        <p:tgtEl>
                                          <p:spTgt spid="115"/>
                                        </p:tgtEl>
                                        <p:attrNameLst>
                                          <p:attrName/>
                                        </p:attrNameLst>
                                      </p:cBhvr>
                                      <p:tavLst>
                                        <p:tav tm="0">
                                          <p:val>
                                            <p:boolVal val="0"/>
                                          </p:val>
                                        </p:tav>
                                        <p:tav tm="100000">
                                          <p:val>
                                            <p:strVal val="#ppt_w"/>
                                          </p:val>
                                        </p:tav>
                                      </p:tavLst>
                                    </p:anim>
                                    <p:anim calcmode="lin" valueType="num">
                                      <p:cBhvr additive="repl">
                                        <p:cTn id="13" dur="500" fill="hold"/>
                                        <p:tgtEl>
                                          <p:spTgt spid="115"/>
                                        </p:tgtEl>
                                        <p:attrNameLst>
                                          <p:attrName/>
                                        </p:attrNameLst>
                                      </p:cBhvr>
                                      <p:tavLst>
                                        <p:tav tm="0">
                                          <p:val>
                                            <p:boolVal val="0"/>
                                          </p:val>
                                        </p:tav>
                                        <p:tav tm="100000">
                                          <p:val>
                                            <p:strVal val="#ppt_h"/>
                                          </p:val>
                                        </p:tav>
                                      </p:tavLst>
                                    </p:anim>
                                    <p:animEffect transition="in" filter="fade">
                                      <p:cBhvr additive="repl">
                                        <p:cTn id="14" dur="500"/>
                                        <p:tgtEl>
                                          <p:spTgt spid="115"/>
                                        </p:tgtEl>
                                      </p:cBhvr>
                                    </p:animEffect>
                                  </p:childTnLst>
                                </p:cTn>
                              </p:par>
                              <p:par>
                                <p:cTn id="15" presetID="53" presetClass="entr" presetSubtype="16" fill="hold" nodeType="withEffect">
                                  <p:stCondLst>
                                    <p:cond delay="0"/>
                                  </p:stCondLst>
                                  <p:childTnLst>
                                    <p:set>
                                      <p:cBhvr>
                                        <p:cTn id="16" dur="1" fill="hold">
                                          <p:stCondLst>
                                            <p:cond delay="0"/>
                                          </p:stCondLst>
                                        </p:cTn>
                                        <p:tgtEl>
                                          <p:spTgt spid="116"/>
                                        </p:tgtEl>
                                        <p:attrNameLst>
                                          <p:attrName>style.visibility</p:attrName>
                                        </p:attrNameLst>
                                      </p:cBhvr>
                                      <p:to>
                                        <p:strVal val="visible"/>
                                      </p:to>
                                    </p:set>
                                    <p:anim calcmode="lin" valueType="num">
                                      <p:cBhvr additive="repl">
                                        <p:cTn id="17" dur="500" fill="hold"/>
                                        <p:tgtEl>
                                          <p:spTgt spid="116"/>
                                        </p:tgtEl>
                                        <p:attrNameLst>
                                          <p:attrName/>
                                        </p:attrNameLst>
                                      </p:cBhvr>
                                      <p:tavLst>
                                        <p:tav tm="0">
                                          <p:val>
                                            <p:boolVal val="0"/>
                                          </p:val>
                                        </p:tav>
                                        <p:tav tm="100000">
                                          <p:val>
                                            <p:strVal val="#ppt_w"/>
                                          </p:val>
                                        </p:tav>
                                      </p:tavLst>
                                    </p:anim>
                                    <p:anim calcmode="lin" valueType="num">
                                      <p:cBhvr additive="repl">
                                        <p:cTn id="18" dur="500" fill="hold"/>
                                        <p:tgtEl>
                                          <p:spTgt spid="116"/>
                                        </p:tgtEl>
                                        <p:attrNameLst>
                                          <p:attrName/>
                                        </p:attrNameLst>
                                      </p:cBhvr>
                                      <p:tavLst>
                                        <p:tav tm="0">
                                          <p:val>
                                            <p:boolVal val="0"/>
                                          </p:val>
                                        </p:tav>
                                        <p:tav tm="100000">
                                          <p:val>
                                            <p:strVal val="#ppt_h"/>
                                          </p:val>
                                        </p:tav>
                                      </p:tavLst>
                                    </p:anim>
                                    <p:animEffect transition="in" filter="fade">
                                      <p:cBhvr additive="repl">
                                        <p:cTn id="19" dur="500"/>
                                        <p:tgtEl>
                                          <p:spTgt spid="116"/>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13">
                                            <p:txEl>
                                              <p:charRg st="0" end="343"/>
                                            </p:txEl>
                                          </p:spTgt>
                                        </p:tgtEl>
                                        <p:attrNameLst>
                                          <p:attrName>style.visibility</p:attrName>
                                        </p:attrNameLst>
                                      </p:cBhvr>
                                      <p:to>
                                        <p:strVal val="visible"/>
                                      </p:to>
                                    </p:set>
                                    <p:anim calcmode="lin" valueType="num">
                                      <p:cBhvr additive="repl">
                                        <p:cTn id="24" dur="500" fill="hold"/>
                                        <p:tgtEl>
                                          <p:spTgt spid="113">
                                            <p:txEl>
                                              <p:charRg st="0" end="343"/>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13">
                                            <p:txEl>
                                              <p:charRg st="0" end="343"/>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13">
                                            <p:txEl>
                                              <p:charRg st="343" end="343"/>
                                            </p:txEl>
                                          </p:spTgt>
                                        </p:tgtEl>
                                        <p:attrNameLst>
                                          <p:attrName>style.visibility</p:attrName>
                                        </p:attrNameLst>
                                      </p:cBhvr>
                                      <p:to>
                                        <p:strVal val="visible"/>
                                      </p:to>
                                    </p:set>
                                    <p:anim calcmode="lin" valueType="num">
                                      <p:cBhvr additive="repl">
                                        <p:cTn id="30" dur="500" fill="hold"/>
                                        <p:tgtEl>
                                          <p:spTgt spid="113">
                                            <p:txEl>
                                              <p:charRg st="343" end="343"/>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13">
                                            <p:txEl>
                                              <p:charRg st="343" end="343"/>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13">
                                            <p:txEl>
                                              <p:charRg st="343" end="343"/>
                                            </p:txEl>
                                          </p:spTgt>
                                        </p:tgtEl>
                                        <p:attrNameLst>
                                          <p:attrName>style.visibility</p:attrName>
                                        </p:attrNameLst>
                                      </p:cBhvr>
                                      <p:to>
                                        <p:strVal val="visible"/>
                                      </p:to>
                                    </p:set>
                                    <p:anim calcmode="lin" valueType="num">
                                      <p:cBhvr additive="repl">
                                        <p:cTn id="36" dur="500" fill="hold"/>
                                        <p:tgtEl>
                                          <p:spTgt spid="113">
                                            <p:txEl>
                                              <p:charRg st="343" end="343"/>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13">
                                            <p:txEl>
                                              <p:charRg st="343" end="34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648360" y="1311480"/>
            <a:ext cx="10985760" cy="496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pt-BR" sz="2200" dirty="0">
                <a:latin typeface="Agency FB" panose="020B0503020202020204" pitchFamily="34" charset="0"/>
              </a:rPr>
              <a:t>Os dependentes (pai, mãe, padrasto, madrasto, enteado, cônjuge, companheiro) deverão ser cadastrados pelo próprio servidor no SIGRH, menu Serviços – Dependentes – Cadastrar.</a:t>
            </a:r>
          </a:p>
          <a:p>
            <a:endParaRPr lang="pt-BR" sz="2200" dirty="0">
              <a:latin typeface="Agency FB" panose="020B0503020202020204" pitchFamily="34" charset="0"/>
            </a:endParaRPr>
          </a:p>
          <a:p>
            <a:r>
              <a:rPr lang="pt-BR" sz="2200" dirty="0">
                <a:latin typeface="Agency FB" panose="020B0503020202020204" pitchFamily="34" charset="0"/>
              </a:rPr>
              <a:t>Deverá ser anexado no sistema o CPF em todos os casos e comprovante de dependência, quais sejam:</a:t>
            </a:r>
          </a:p>
          <a:p>
            <a:pPr marL="342900" lvl="0" indent="-342900">
              <a:buFont typeface="Wingdings" panose="05000000000000000000" pitchFamily="2" charset="2"/>
              <a:buChar char="Ø"/>
            </a:pPr>
            <a:r>
              <a:rPr lang="pt-BR" sz="2200" dirty="0">
                <a:latin typeface="Agency FB" panose="020B0503020202020204" pitchFamily="34" charset="0"/>
              </a:rPr>
              <a:t>Certidão de nascimento do enteado e certidão de casamento do servidor para cadastro de enteado.</a:t>
            </a:r>
          </a:p>
          <a:p>
            <a:pPr marL="342900" lvl="0" indent="-342900">
              <a:buFont typeface="Wingdings" panose="05000000000000000000" pitchFamily="2" charset="2"/>
              <a:buChar char="Ø"/>
            </a:pPr>
            <a:r>
              <a:rPr lang="pt-BR" sz="2200" dirty="0">
                <a:latin typeface="Agency FB" panose="020B0503020202020204" pitchFamily="34" charset="0"/>
              </a:rPr>
              <a:t>Certidão de casamento para cadastro de cônjuge.</a:t>
            </a:r>
          </a:p>
          <a:p>
            <a:pPr marL="342900" lvl="0" indent="-342900">
              <a:buFont typeface="Wingdings" panose="05000000000000000000" pitchFamily="2" charset="2"/>
              <a:buChar char="Ø"/>
            </a:pPr>
            <a:r>
              <a:rPr lang="pt-BR" sz="2200" dirty="0">
                <a:latin typeface="Agency FB" panose="020B0503020202020204" pitchFamily="34" charset="0"/>
              </a:rPr>
              <a:t>Escritura pública declaratória de união estável expedida por cartório para cadastro de companheiro.</a:t>
            </a:r>
          </a:p>
          <a:p>
            <a:pPr marL="342900" lvl="0" indent="-342900">
              <a:buFont typeface="Wingdings" panose="05000000000000000000" pitchFamily="2" charset="2"/>
              <a:buChar char="Ø"/>
            </a:pPr>
            <a:r>
              <a:rPr lang="pt-BR" sz="2200" dirty="0">
                <a:latin typeface="Agency FB" panose="020B0503020202020204" pitchFamily="34" charset="0"/>
              </a:rPr>
              <a:t>RG para cadastro de pai ou mãe.</a:t>
            </a:r>
          </a:p>
          <a:p>
            <a:pPr marL="342900" lvl="0" indent="-342900">
              <a:buFont typeface="Wingdings" panose="05000000000000000000" pitchFamily="2" charset="2"/>
              <a:buChar char="Ø"/>
            </a:pPr>
            <a:r>
              <a:rPr lang="pt-BR" sz="2200" dirty="0">
                <a:latin typeface="Agency FB" panose="020B0503020202020204" pitchFamily="34" charset="0"/>
              </a:rPr>
              <a:t>RG e Certidão de Casamento do dependente, se for cadastro de padrasto ou madrasta.</a:t>
            </a:r>
          </a:p>
          <a:p>
            <a:pPr>
              <a:lnSpc>
                <a:spcPct val="100000"/>
              </a:lnSpc>
            </a:pPr>
            <a:endParaRPr lang="pt-BR" sz="2000" b="0" strike="noStrike" spc="-1" dirty="0">
              <a:latin typeface="Arial"/>
            </a:endParaRPr>
          </a:p>
        </p:txBody>
      </p:sp>
      <p:sp>
        <p:nvSpPr>
          <p:cNvPr id="110" name="CustomShape 2"/>
          <p:cNvSpPr/>
          <p:nvPr/>
        </p:nvSpPr>
        <p:spPr>
          <a:xfrm>
            <a:off x="2698920" y="235800"/>
            <a:ext cx="642816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Cadastro de Dependente</a:t>
            </a:r>
            <a:endParaRPr lang="pt-BR" sz="4400" b="0" strike="noStrike" spc="-1">
              <a:latin typeface="Arial"/>
            </a:endParaRPr>
          </a:p>
        </p:txBody>
      </p:sp>
      <p:sp>
        <p:nvSpPr>
          <p:cNvPr id="111" name="Line 3"/>
          <p:cNvSpPr/>
          <p:nvPr/>
        </p:nvSpPr>
        <p:spPr>
          <a:xfrm flipH="1">
            <a:off x="498600" y="659160"/>
            <a:ext cx="3028320" cy="172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12" name="Line 4"/>
          <p:cNvSpPr/>
          <p:nvPr/>
        </p:nvSpPr>
        <p:spPr>
          <a:xfrm>
            <a:off x="498600" y="667800"/>
            <a:ext cx="360" cy="55238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2796629181"/>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repl">
                                        <p:cTn id="7" dur="500" fill="hold"/>
                                        <p:tgtEl>
                                          <p:spTgt spid="110"/>
                                        </p:tgtEl>
                                        <p:attrNameLst>
                                          <p:attrName/>
                                        </p:attrNameLst>
                                      </p:cBhvr>
                                      <p:tavLst>
                                        <p:tav tm="0">
                                          <p:val>
                                            <p:boolVal val="0"/>
                                          </p:val>
                                        </p:tav>
                                        <p:tav tm="100000">
                                          <p:val>
                                            <p:strVal val="#ppt_w"/>
                                          </p:val>
                                        </p:tav>
                                      </p:tavLst>
                                    </p:anim>
                                    <p:anim calcmode="lin" valueType="num">
                                      <p:cBhvr additive="repl">
                                        <p:cTn id="8" dur="500" fill="hold"/>
                                        <p:tgtEl>
                                          <p:spTgt spid="110"/>
                                        </p:tgtEl>
                                        <p:attrNameLst>
                                          <p:attrName/>
                                        </p:attrNameLst>
                                      </p:cBhvr>
                                      <p:tavLst>
                                        <p:tav tm="0">
                                          <p:val>
                                            <p:boolVal val="0"/>
                                          </p:val>
                                        </p:tav>
                                        <p:tav tm="100000">
                                          <p:val>
                                            <p:strVal val="#ppt_h"/>
                                          </p:val>
                                        </p:tav>
                                      </p:tavLst>
                                    </p:anim>
                                    <p:animEffect transition="in" filter="fade">
                                      <p:cBhvr additive="repl">
                                        <p:cTn id="9" dur="500"/>
                                        <p:tgtEl>
                                          <p:spTgt spid="110"/>
                                        </p:tgtEl>
                                      </p:cBhvr>
                                    </p:animEffect>
                                  </p:childTnLst>
                                </p:cTn>
                              </p:par>
                              <p:par>
                                <p:cTn id="10" presetID="53" presetClass="entr" presetSubtype="16"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num">
                                      <p:cBhvr additive="repl">
                                        <p:cTn id="12" dur="500" fill="hold"/>
                                        <p:tgtEl>
                                          <p:spTgt spid="111"/>
                                        </p:tgtEl>
                                        <p:attrNameLst>
                                          <p:attrName/>
                                        </p:attrNameLst>
                                      </p:cBhvr>
                                      <p:tavLst>
                                        <p:tav tm="0">
                                          <p:val>
                                            <p:boolVal val="0"/>
                                          </p:val>
                                        </p:tav>
                                        <p:tav tm="100000">
                                          <p:val>
                                            <p:strVal val="#ppt_w"/>
                                          </p:val>
                                        </p:tav>
                                      </p:tavLst>
                                    </p:anim>
                                    <p:anim calcmode="lin" valueType="num">
                                      <p:cBhvr additive="repl">
                                        <p:cTn id="13" dur="500" fill="hold"/>
                                        <p:tgtEl>
                                          <p:spTgt spid="111"/>
                                        </p:tgtEl>
                                        <p:attrNameLst>
                                          <p:attrName/>
                                        </p:attrNameLst>
                                      </p:cBhvr>
                                      <p:tavLst>
                                        <p:tav tm="0">
                                          <p:val>
                                            <p:boolVal val="0"/>
                                          </p:val>
                                        </p:tav>
                                        <p:tav tm="100000">
                                          <p:val>
                                            <p:strVal val="#ppt_h"/>
                                          </p:val>
                                        </p:tav>
                                      </p:tavLst>
                                    </p:anim>
                                    <p:animEffect transition="in" filter="fade">
                                      <p:cBhvr additive="repl">
                                        <p:cTn id="14" dur="500"/>
                                        <p:tgtEl>
                                          <p:spTgt spid="111"/>
                                        </p:tgtEl>
                                      </p:cBhvr>
                                    </p:animEffect>
                                  </p:childTnLst>
                                </p:cTn>
                              </p:par>
                              <p:par>
                                <p:cTn id="15" presetID="53" presetClass="entr" presetSubtype="16" fill="hold" nodeType="withEffect">
                                  <p:stCondLst>
                                    <p:cond delay="0"/>
                                  </p:stCondLst>
                                  <p:childTnLst>
                                    <p:set>
                                      <p:cBhvr>
                                        <p:cTn id="16" dur="1" fill="hold">
                                          <p:stCondLst>
                                            <p:cond delay="0"/>
                                          </p:stCondLst>
                                        </p:cTn>
                                        <p:tgtEl>
                                          <p:spTgt spid="112"/>
                                        </p:tgtEl>
                                        <p:attrNameLst>
                                          <p:attrName>style.visibility</p:attrName>
                                        </p:attrNameLst>
                                      </p:cBhvr>
                                      <p:to>
                                        <p:strVal val="visible"/>
                                      </p:to>
                                    </p:set>
                                    <p:anim calcmode="lin" valueType="num">
                                      <p:cBhvr additive="repl">
                                        <p:cTn id="17" dur="500" fill="hold"/>
                                        <p:tgtEl>
                                          <p:spTgt spid="112"/>
                                        </p:tgtEl>
                                        <p:attrNameLst>
                                          <p:attrName/>
                                        </p:attrNameLst>
                                      </p:cBhvr>
                                      <p:tavLst>
                                        <p:tav tm="0">
                                          <p:val>
                                            <p:boolVal val="0"/>
                                          </p:val>
                                        </p:tav>
                                        <p:tav tm="100000">
                                          <p:val>
                                            <p:strVal val="#ppt_w"/>
                                          </p:val>
                                        </p:tav>
                                      </p:tavLst>
                                    </p:anim>
                                    <p:anim calcmode="lin" valueType="num">
                                      <p:cBhvr additive="repl">
                                        <p:cTn id="18" dur="500" fill="hold"/>
                                        <p:tgtEl>
                                          <p:spTgt spid="112"/>
                                        </p:tgtEl>
                                        <p:attrNameLst>
                                          <p:attrName/>
                                        </p:attrNameLst>
                                      </p:cBhvr>
                                      <p:tavLst>
                                        <p:tav tm="0">
                                          <p:val>
                                            <p:boolVal val="0"/>
                                          </p:val>
                                        </p:tav>
                                        <p:tav tm="100000">
                                          <p:val>
                                            <p:strVal val="#ppt_h"/>
                                          </p:val>
                                        </p:tav>
                                      </p:tavLst>
                                    </p:anim>
                                    <p:animEffect transition="in" filter="fade">
                                      <p:cBhvr additive="repl">
                                        <p:cTn id="19" dur="500"/>
                                        <p:tgtEl>
                                          <p:spTgt spid="11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09">
                                            <p:txEl>
                                              <p:charRg st="0" end="632"/>
                                            </p:txEl>
                                          </p:spTgt>
                                        </p:tgtEl>
                                        <p:attrNameLst>
                                          <p:attrName>style.visibility</p:attrName>
                                        </p:attrNameLst>
                                      </p:cBhvr>
                                      <p:to>
                                        <p:strVal val="visible"/>
                                      </p:to>
                                    </p:set>
                                    <p:anim calcmode="lin" valueType="num">
                                      <p:cBhvr additive="repl">
                                        <p:cTn id="24" dur="500" fill="hold"/>
                                        <p:tgtEl>
                                          <p:spTgt spid="109">
                                            <p:txEl>
                                              <p:charRg st="0" end="632"/>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09">
                                            <p:txEl>
                                              <p:charRg st="0" end="63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30"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36"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42"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48"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54"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55"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ustomShape 1"/>
          <p:cNvSpPr/>
          <p:nvPr/>
        </p:nvSpPr>
        <p:spPr>
          <a:xfrm>
            <a:off x="648360" y="1311480"/>
            <a:ext cx="10985760" cy="4969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pt-BR" sz="2000" dirty="0">
                <a:latin typeface="Agency FB" panose="020B0503020202020204" pitchFamily="34" charset="0"/>
              </a:rPr>
              <a:t>Para inclusão de dependentes nas situações abaixo é necessário formalizar processo eletrônico, enviando requerimento e demais documentos digitalizados em arquivo único no formato PDF para </a:t>
            </a:r>
            <a:r>
              <a:rPr lang="pt-BR" sz="2000" u="sng" dirty="0">
                <a:latin typeface="Agency FB" panose="020B0503020202020204" pitchFamily="34" charset="0"/>
                <a:hlinkClick r:id="rId2"/>
              </a:rPr>
              <a:t>protologeral@ufpi.edu.br</a:t>
            </a:r>
            <a:r>
              <a:rPr lang="pt-BR" sz="2000" dirty="0">
                <a:latin typeface="Agency FB" panose="020B0503020202020204" pitchFamily="34" charset="0"/>
              </a:rPr>
              <a:t>. </a:t>
            </a:r>
          </a:p>
          <a:p>
            <a:endParaRPr lang="pt-BR" sz="2000" dirty="0">
              <a:latin typeface="Agency FB" panose="020B0503020202020204" pitchFamily="34" charset="0"/>
            </a:endParaRPr>
          </a:p>
          <a:p>
            <a:pPr marL="285750" indent="-285750">
              <a:buFont typeface="Wingdings" panose="05000000000000000000" pitchFamily="2" charset="2"/>
              <a:buChar char="Ø"/>
            </a:pPr>
            <a:r>
              <a:rPr lang="pt-BR" sz="2000" b="1" dirty="0">
                <a:latin typeface="Agency FB" panose="020B0503020202020204" pitchFamily="34" charset="0"/>
              </a:rPr>
              <a:t>Filho</a:t>
            </a:r>
            <a:r>
              <a:rPr lang="pt-BR" sz="2000" dirty="0">
                <a:latin typeface="Agency FB" panose="020B0503020202020204" pitchFamily="34" charset="0"/>
              </a:rPr>
              <a:t>: os demais documentos serão certidão de nascimento e CPF do dependente, CPF da mãe do dependente nos casos em que for incluir o auxílio natalidade e cartão de vacinação nos casos em que for incluir o auxílio pré escolar na solicitação. </a:t>
            </a:r>
          </a:p>
          <a:p>
            <a:pPr marL="285750" indent="-285750">
              <a:buFont typeface="Wingdings" panose="05000000000000000000" pitchFamily="2" charset="2"/>
              <a:buChar char="Ø"/>
            </a:pPr>
            <a:r>
              <a:rPr lang="pt-BR" sz="2000" b="1" dirty="0">
                <a:latin typeface="Agency FB" panose="020B0503020202020204" pitchFamily="34" charset="0"/>
              </a:rPr>
              <a:t>Menor sob guarda</a:t>
            </a:r>
            <a:r>
              <a:rPr lang="pt-BR" sz="2000" dirty="0">
                <a:latin typeface="Agency FB" panose="020B0503020202020204" pitchFamily="34" charset="0"/>
              </a:rPr>
              <a:t>: os demais documentos serão termo de guarda judicial, certidão de nascimento e CPF do dependente e cartão de vacinação nos casos em que for incluir o auxílio pré escolar na solicitação. </a:t>
            </a:r>
          </a:p>
          <a:p>
            <a:pPr marL="285750" indent="-285750">
              <a:buFont typeface="Wingdings" panose="05000000000000000000" pitchFamily="2" charset="2"/>
              <a:buChar char="Ø"/>
            </a:pPr>
            <a:r>
              <a:rPr lang="pt-BR" sz="2000" b="1" dirty="0">
                <a:latin typeface="Agency FB" panose="020B0503020202020204" pitchFamily="34" charset="0"/>
              </a:rPr>
              <a:t>Filho adotivo</a:t>
            </a:r>
            <a:r>
              <a:rPr lang="pt-BR" sz="2000" dirty="0">
                <a:latin typeface="Agency FB" panose="020B0503020202020204" pitchFamily="34" charset="0"/>
              </a:rPr>
              <a:t>: os demais documentos serão termo de guarda, certidão de nascimento e CPF do dependente, CPF da mãe do dependente nos casos em que for incluir o auxílio natalidade e cartão de vacinação nos casos em que for incluir o auxílio pré escolar na solicitação.</a:t>
            </a:r>
          </a:p>
          <a:p>
            <a:endParaRPr lang="pt-BR" sz="2000" dirty="0">
              <a:latin typeface="Agency FB" panose="020B0503020202020204" pitchFamily="34" charset="0"/>
            </a:endParaRPr>
          </a:p>
          <a:p>
            <a:r>
              <a:rPr lang="pt-BR" sz="2000" dirty="0">
                <a:latin typeface="Agency FB" panose="020B0503020202020204" pitchFamily="34" charset="0"/>
              </a:rPr>
              <a:t>O título do requerimento nas situações citadas é Cadastro de Dependente.</a:t>
            </a:r>
          </a:p>
          <a:p>
            <a:endParaRPr lang="pt-BR" sz="2000" dirty="0">
              <a:latin typeface="Agency FB" panose="020B0503020202020204" pitchFamily="34" charset="0"/>
            </a:endParaRPr>
          </a:p>
          <a:p>
            <a:pPr marL="285750" indent="-285750">
              <a:buFont typeface="Wingdings" panose="05000000000000000000" pitchFamily="2" charset="2"/>
              <a:buChar char="Ø"/>
            </a:pPr>
            <a:r>
              <a:rPr lang="pt-BR" sz="2000" b="1" dirty="0">
                <a:latin typeface="Agency FB" panose="020B0503020202020204" pitchFamily="34" charset="0"/>
              </a:rPr>
              <a:t>Incapacitado ou excepcional com idade mental igual ou inferior a 6 anos</a:t>
            </a:r>
            <a:r>
              <a:rPr lang="pt-BR" sz="2000" dirty="0">
                <a:latin typeface="Agency FB" panose="020B0503020202020204" pitchFamily="34" charset="0"/>
              </a:rPr>
              <a:t>: os demais documentos serão laudo médico, </a:t>
            </a:r>
            <a:r>
              <a:rPr lang="pt-BR" sz="2000" u="sng" dirty="0">
                <a:latin typeface="Agency FB" panose="020B0503020202020204" pitchFamily="34" charset="0"/>
              </a:rPr>
              <a:t>certidão</a:t>
            </a:r>
            <a:r>
              <a:rPr lang="pt-BR" sz="2000" dirty="0">
                <a:latin typeface="Agency FB" panose="020B0503020202020204" pitchFamily="34" charset="0"/>
              </a:rPr>
              <a:t> de nascimento e CPF do dependente. O título do requerimento é constatação de invalidez de dependente.</a:t>
            </a:r>
          </a:p>
          <a:p>
            <a:pPr>
              <a:lnSpc>
                <a:spcPct val="100000"/>
              </a:lnSpc>
            </a:pPr>
            <a:endParaRPr lang="pt-BR" sz="2000" b="0" strike="noStrike" spc="-1" dirty="0">
              <a:latin typeface="Agency FB" panose="020B0503020202020204" pitchFamily="34" charset="0"/>
            </a:endParaRPr>
          </a:p>
        </p:txBody>
      </p:sp>
      <p:sp>
        <p:nvSpPr>
          <p:cNvPr id="110" name="CustomShape 2"/>
          <p:cNvSpPr/>
          <p:nvPr/>
        </p:nvSpPr>
        <p:spPr>
          <a:xfrm>
            <a:off x="2698920" y="235800"/>
            <a:ext cx="642816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dirty="0">
                <a:solidFill>
                  <a:srgbClr val="FFFFFF"/>
                </a:solidFill>
                <a:latin typeface="Agency FB"/>
              </a:rPr>
              <a:t>Cadastro de Dependente</a:t>
            </a:r>
            <a:endParaRPr lang="pt-BR" sz="4400" b="0" strike="noStrike" spc="-1" dirty="0">
              <a:latin typeface="Arial"/>
            </a:endParaRPr>
          </a:p>
        </p:txBody>
      </p:sp>
      <p:sp>
        <p:nvSpPr>
          <p:cNvPr id="111" name="Line 3"/>
          <p:cNvSpPr/>
          <p:nvPr/>
        </p:nvSpPr>
        <p:spPr>
          <a:xfrm flipH="1">
            <a:off x="498600" y="659160"/>
            <a:ext cx="3028320" cy="172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12" name="Line 4"/>
          <p:cNvSpPr/>
          <p:nvPr/>
        </p:nvSpPr>
        <p:spPr>
          <a:xfrm>
            <a:off x="498600" y="667800"/>
            <a:ext cx="360" cy="55238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60802651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repl">
                                        <p:cTn id="7" dur="500" fill="hold"/>
                                        <p:tgtEl>
                                          <p:spTgt spid="110"/>
                                        </p:tgtEl>
                                        <p:attrNameLst>
                                          <p:attrName/>
                                        </p:attrNameLst>
                                      </p:cBhvr>
                                      <p:tavLst>
                                        <p:tav tm="0">
                                          <p:val>
                                            <p:boolVal val="0"/>
                                          </p:val>
                                        </p:tav>
                                        <p:tav tm="100000">
                                          <p:val>
                                            <p:strVal val="#ppt_w"/>
                                          </p:val>
                                        </p:tav>
                                      </p:tavLst>
                                    </p:anim>
                                    <p:anim calcmode="lin" valueType="num">
                                      <p:cBhvr additive="repl">
                                        <p:cTn id="8" dur="500" fill="hold"/>
                                        <p:tgtEl>
                                          <p:spTgt spid="110"/>
                                        </p:tgtEl>
                                        <p:attrNameLst>
                                          <p:attrName/>
                                        </p:attrNameLst>
                                      </p:cBhvr>
                                      <p:tavLst>
                                        <p:tav tm="0">
                                          <p:val>
                                            <p:boolVal val="0"/>
                                          </p:val>
                                        </p:tav>
                                        <p:tav tm="100000">
                                          <p:val>
                                            <p:strVal val="#ppt_h"/>
                                          </p:val>
                                        </p:tav>
                                      </p:tavLst>
                                    </p:anim>
                                    <p:animEffect transition="in" filter="fade">
                                      <p:cBhvr additive="repl">
                                        <p:cTn id="9" dur="500"/>
                                        <p:tgtEl>
                                          <p:spTgt spid="110"/>
                                        </p:tgtEl>
                                      </p:cBhvr>
                                    </p:animEffect>
                                  </p:childTnLst>
                                </p:cTn>
                              </p:par>
                              <p:par>
                                <p:cTn id="10" presetID="53" presetClass="entr" presetSubtype="16"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num">
                                      <p:cBhvr additive="repl">
                                        <p:cTn id="12" dur="500" fill="hold"/>
                                        <p:tgtEl>
                                          <p:spTgt spid="111"/>
                                        </p:tgtEl>
                                        <p:attrNameLst>
                                          <p:attrName/>
                                        </p:attrNameLst>
                                      </p:cBhvr>
                                      <p:tavLst>
                                        <p:tav tm="0">
                                          <p:val>
                                            <p:boolVal val="0"/>
                                          </p:val>
                                        </p:tav>
                                        <p:tav tm="100000">
                                          <p:val>
                                            <p:strVal val="#ppt_w"/>
                                          </p:val>
                                        </p:tav>
                                      </p:tavLst>
                                    </p:anim>
                                    <p:anim calcmode="lin" valueType="num">
                                      <p:cBhvr additive="repl">
                                        <p:cTn id="13" dur="500" fill="hold"/>
                                        <p:tgtEl>
                                          <p:spTgt spid="111"/>
                                        </p:tgtEl>
                                        <p:attrNameLst>
                                          <p:attrName/>
                                        </p:attrNameLst>
                                      </p:cBhvr>
                                      <p:tavLst>
                                        <p:tav tm="0">
                                          <p:val>
                                            <p:boolVal val="0"/>
                                          </p:val>
                                        </p:tav>
                                        <p:tav tm="100000">
                                          <p:val>
                                            <p:strVal val="#ppt_h"/>
                                          </p:val>
                                        </p:tav>
                                      </p:tavLst>
                                    </p:anim>
                                    <p:animEffect transition="in" filter="fade">
                                      <p:cBhvr additive="repl">
                                        <p:cTn id="14" dur="500"/>
                                        <p:tgtEl>
                                          <p:spTgt spid="111"/>
                                        </p:tgtEl>
                                      </p:cBhvr>
                                    </p:animEffect>
                                  </p:childTnLst>
                                </p:cTn>
                              </p:par>
                              <p:par>
                                <p:cTn id="15" presetID="53" presetClass="entr" presetSubtype="16" fill="hold" nodeType="withEffect">
                                  <p:stCondLst>
                                    <p:cond delay="0"/>
                                  </p:stCondLst>
                                  <p:childTnLst>
                                    <p:set>
                                      <p:cBhvr>
                                        <p:cTn id="16" dur="1" fill="hold">
                                          <p:stCondLst>
                                            <p:cond delay="0"/>
                                          </p:stCondLst>
                                        </p:cTn>
                                        <p:tgtEl>
                                          <p:spTgt spid="112"/>
                                        </p:tgtEl>
                                        <p:attrNameLst>
                                          <p:attrName>style.visibility</p:attrName>
                                        </p:attrNameLst>
                                      </p:cBhvr>
                                      <p:to>
                                        <p:strVal val="visible"/>
                                      </p:to>
                                    </p:set>
                                    <p:anim calcmode="lin" valueType="num">
                                      <p:cBhvr additive="repl">
                                        <p:cTn id="17" dur="500" fill="hold"/>
                                        <p:tgtEl>
                                          <p:spTgt spid="112"/>
                                        </p:tgtEl>
                                        <p:attrNameLst>
                                          <p:attrName/>
                                        </p:attrNameLst>
                                      </p:cBhvr>
                                      <p:tavLst>
                                        <p:tav tm="0">
                                          <p:val>
                                            <p:boolVal val="0"/>
                                          </p:val>
                                        </p:tav>
                                        <p:tav tm="100000">
                                          <p:val>
                                            <p:strVal val="#ppt_w"/>
                                          </p:val>
                                        </p:tav>
                                      </p:tavLst>
                                    </p:anim>
                                    <p:anim calcmode="lin" valueType="num">
                                      <p:cBhvr additive="repl">
                                        <p:cTn id="18" dur="500" fill="hold"/>
                                        <p:tgtEl>
                                          <p:spTgt spid="112"/>
                                        </p:tgtEl>
                                        <p:attrNameLst>
                                          <p:attrName/>
                                        </p:attrNameLst>
                                      </p:cBhvr>
                                      <p:tavLst>
                                        <p:tav tm="0">
                                          <p:val>
                                            <p:boolVal val="0"/>
                                          </p:val>
                                        </p:tav>
                                        <p:tav tm="100000">
                                          <p:val>
                                            <p:strVal val="#ppt_h"/>
                                          </p:val>
                                        </p:tav>
                                      </p:tavLst>
                                    </p:anim>
                                    <p:animEffect transition="in" filter="fade">
                                      <p:cBhvr additive="repl">
                                        <p:cTn id="19" dur="500"/>
                                        <p:tgtEl>
                                          <p:spTgt spid="112"/>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09">
                                            <p:txEl>
                                              <p:charRg st="0" end="632"/>
                                            </p:txEl>
                                          </p:spTgt>
                                        </p:tgtEl>
                                        <p:attrNameLst>
                                          <p:attrName>style.visibility</p:attrName>
                                        </p:attrNameLst>
                                      </p:cBhvr>
                                      <p:to>
                                        <p:strVal val="visible"/>
                                      </p:to>
                                    </p:set>
                                    <p:anim calcmode="lin" valueType="num">
                                      <p:cBhvr additive="repl">
                                        <p:cTn id="24" dur="500" fill="hold"/>
                                        <p:tgtEl>
                                          <p:spTgt spid="109">
                                            <p:txEl>
                                              <p:charRg st="0" end="632"/>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09">
                                            <p:txEl>
                                              <p:charRg st="0" end="632"/>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30"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36"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37"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8" fill="hold" nodeType="clickEffect">
                                  <p:stCondLst>
                                    <p:cond delay="0"/>
                                  </p:stCondLst>
                                  <p:childTnLst>
                                    <p:set>
                                      <p:cBhvr>
                                        <p:cTn id="41"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42"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43"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nodeType="clickEffect">
                                  <p:stCondLst>
                                    <p:cond delay="0"/>
                                  </p:stCondLst>
                                  <p:childTnLst>
                                    <p:set>
                                      <p:cBhvr>
                                        <p:cTn id="47"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48"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49"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8" fill="hold" nodeType="clickEffect">
                                  <p:stCondLst>
                                    <p:cond delay="0"/>
                                  </p:stCondLst>
                                  <p:childTnLst>
                                    <p:set>
                                      <p:cBhvr>
                                        <p:cTn id="53" dur="1" fill="hold">
                                          <p:stCondLst>
                                            <p:cond delay="0"/>
                                          </p:stCondLst>
                                        </p:cTn>
                                        <p:tgtEl>
                                          <p:spTgt spid="109">
                                            <p:txEl>
                                              <p:charRg st="632" end="632"/>
                                            </p:txEl>
                                          </p:spTgt>
                                        </p:tgtEl>
                                        <p:attrNameLst>
                                          <p:attrName>style.visibility</p:attrName>
                                        </p:attrNameLst>
                                      </p:cBhvr>
                                      <p:to>
                                        <p:strVal val="visible"/>
                                      </p:to>
                                    </p:set>
                                    <p:anim calcmode="lin" valueType="num">
                                      <p:cBhvr additive="repl">
                                        <p:cTn id="54" dur="500" fill="hold"/>
                                        <p:tgtEl>
                                          <p:spTgt spid="109">
                                            <p:txEl>
                                              <p:charRg st="632" end="632"/>
                                            </p:txEl>
                                          </p:spTgt>
                                        </p:tgtEl>
                                        <p:attrNameLst>
                                          <p:attrName>ppt_x</p:attrName>
                                        </p:attrNameLst>
                                      </p:cBhvr>
                                      <p:tavLst>
                                        <p:tav tm="0">
                                          <p:val>
                                            <p:strVal val="0-#ppt_w/2"/>
                                          </p:val>
                                        </p:tav>
                                        <p:tav tm="100000">
                                          <p:val>
                                            <p:strVal val="#ppt_x"/>
                                          </p:val>
                                        </p:tav>
                                      </p:tavLst>
                                    </p:anim>
                                    <p:anim calcmode="lin" valueType="num">
                                      <p:cBhvr additive="repl">
                                        <p:cTn id="55" dur="500" fill="hold"/>
                                        <p:tgtEl>
                                          <p:spTgt spid="109">
                                            <p:txEl>
                                              <p:charRg st="632" end="63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718200" y="2040840"/>
            <a:ext cx="10985760" cy="3502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800" b="0" strike="noStrike" spc="-1" dirty="0">
                <a:solidFill>
                  <a:srgbClr val="000000"/>
                </a:solidFill>
                <a:latin typeface="Agency FB"/>
              </a:rPr>
              <a:t>Auxílio devido à servidora ou ao servidor, quando a parturiente não for servidora, por motivo do nascimento do filho, mesmo no caso de natimorto, em valor equivalente ao menor vencimento do serviço público. Atualmente no valor de R$ 659,25.</a:t>
            </a:r>
            <a:endParaRPr lang="pt-BR" sz="2800" b="0" strike="noStrike" spc="-1" dirty="0">
              <a:latin typeface="Arial"/>
            </a:endParaRPr>
          </a:p>
          <a:p>
            <a:pPr>
              <a:lnSpc>
                <a:spcPct val="100000"/>
              </a:lnSpc>
            </a:pPr>
            <a:endParaRPr lang="pt-BR" sz="2800" b="0" strike="noStrike" spc="-1" dirty="0">
              <a:latin typeface="Arial"/>
            </a:endParaRPr>
          </a:p>
          <a:p>
            <a:r>
              <a:rPr lang="pt-BR" sz="2800" b="1" strike="noStrike" spc="-1" dirty="0">
                <a:solidFill>
                  <a:srgbClr val="000000"/>
                </a:solidFill>
                <a:latin typeface="Agency FB" panose="020B0503020202020204" pitchFamily="34" charset="0"/>
              </a:rPr>
              <a:t>Como requerer</a:t>
            </a:r>
            <a:r>
              <a:rPr lang="pt-BR" sz="2800" b="0" strike="noStrike" spc="-1" dirty="0">
                <a:solidFill>
                  <a:srgbClr val="000000"/>
                </a:solidFill>
                <a:latin typeface="Agency FB" panose="020B0503020202020204" pitchFamily="34" charset="0"/>
              </a:rPr>
              <a:t>: </a:t>
            </a:r>
            <a:r>
              <a:rPr lang="pt-BR" sz="2800" dirty="0">
                <a:latin typeface="Agency FB" panose="020B0503020202020204" pitchFamily="34" charset="0"/>
              </a:rPr>
              <a:t>Tem a opção a ser marcada na solicitação do cadastro do dependente na situação de filho. </a:t>
            </a:r>
          </a:p>
          <a:p>
            <a:pPr>
              <a:lnSpc>
                <a:spcPct val="100000"/>
              </a:lnSpc>
            </a:pPr>
            <a:endParaRPr lang="pt-BR" sz="2800" b="0" strike="noStrike" spc="-1" dirty="0">
              <a:latin typeface="Arial"/>
            </a:endParaRPr>
          </a:p>
        </p:txBody>
      </p:sp>
      <p:sp>
        <p:nvSpPr>
          <p:cNvPr id="118" name="CustomShape 2"/>
          <p:cNvSpPr/>
          <p:nvPr/>
        </p:nvSpPr>
        <p:spPr>
          <a:xfrm>
            <a:off x="3567600" y="235800"/>
            <a:ext cx="4690800" cy="760680"/>
          </a:xfrm>
          <a:prstGeom prst="rect">
            <a:avLst/>
          </a:prstGeom>
          <a:solidFill>
            <a:srgbClr val="002060"/>
          </a:solid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pt-BR" sz="4400" b="0" strike="noStrike" spc="-1">
                <a:solidFill>
                  <a:srgbClr val="FFFFFF"/>
                </a:solidFill>
                <a:latin typeface="Agency FB"/>
              </a:rPr>
              <a:t>Auxílio Natalidade</a:t>
            </a:r>
            <a:endParaRPr lang="pt-BR" sz="4400" b="0" strike="noStrike" spc="-1">
              <a:latin typeface="Arial"/>
            </a:endParaRPr>
          </a:p>
        </p:txBody>
      </p:sp>
      <p:sp>
        <p:nvSpPr>
          <p:cNvPr id="119" name="Line 3"/>
          <p:cNvSpPr/>
          <p:nvPr/>
        </p:nvSpPr>
        <p:spPr>
          <a:xfrm flipH="1">
            <a:off x="498600" y="659160"/>
            <a:ext cx="3629160" cy="3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20" name="Line 4"/>
          <p:cNvSpPr/>
          <p:nvPr/>
        </p:nvSpPr>
        <p:spPr>
          <a:xfrm flipH="1">
            <a:off x="498600" y="659160"/>
            <a:ext cx="2160" cy="53323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Tree>
    <p:extLst>
      <p:ext uri="{BB962C8B-B14F-4D97-AF65-F5344CB8AC3E}">
        <p14:creationId xmlns:p14="http://schemas.microsoft.com/office/powerpoint/2010/main" val="175190813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 calcmode="lin" valueType="num">
                                      <p:cBhvr additive="repl">
                                        <p:cTn id="7" dur="500" fill="hold"/>
                                        <p:tgtEl>
                                          <p:spTgt spid="118"/>
                                        </p:tgtEl>
                                        <p:attrNameLst>
                                          <p:attrName/>
                                        </p:attrNameLst>
                                      </p:cBhvr>
                                      <p:tavLst>
                                        <p:tav tm="0">
                                          <p:val>
                                            <p:boolVal val="0"/>
                                          </p:val>
                                        </p:tav>
                                        <p:tav tm="100000">
                                          <p:val>
                                            <p:strVal val="#ppt_w"/>
                                          </p:val>
                                        </p:tav>
                                      </p:tavLst>
                                    </p:anim>
                                    <p:anim calcmode="lin" valueType="num">
                                      <p:cBhvr additive="repl">
                                        <p:cTn id="8" dur="500" fill="hold"/>
                                        <p:tgtEl>
                                          <p:spTgt spid="118"/>
                                        </p:tgtEl>
                                        <p:attrNameLst>
                                          <p:attrName/>
                                        </p:attrNameLst>
                                      </p:cBhvr>
                                      <p:tavLst>
                                        <p:tav tm="0">
                                          <p:val>
                                            <p:boolVal val="0"/>
                                          </p:val>
                                        </p:tav>
                                        <p:tav tm="100000">
                                          <p:val>
                                            <p:strVal val="#ppt_h"/>
                                          </p:val>
                                        </p:tav>
                                      </p:tavLst>
                                    </p:anim>
                                    <p:animEffect transition="in" filter="fade">
                                      <p:cBhvr additive="repl">
                                        <p:cTn id="9" dur="500"/>
                                        <p:tgtEl>
                                          <p:spTgt spid="118"/>
                                        </p:tgtEl>
                                      </p:cBhvr>
                                    </p:animEffect>
                                  </p:childTnLst>
                                </p:cTn>
                              </p:par>
                              <p:par>
                                <p:cTn id="10" presetID="53" presetClass="entr" presetSubtype="16" fill="hold" nodeType="withEffect">
                                  <p:stCondLst>
                                    <p:cond delay="0"/>
                                  </p:stCondLst>
                                  <p:childTnLst>
                                    <p:set>
                                      <p:cBhvr>
                                        <p:cTn id="11" dur="1" fill="hold">
                                          <p:stCondLst>
                                            <p:cond delay="0"/>
                                          </p:stCondLst>
                                        </p:cTn>
                                        <p:tgtEl>
                                          <p:spTgt spid="119"/>
                                        </p:tgtEl>
                                        <p:attrNameLst>
                                          <p:attrName>style.visibility</p:attrName>
                                        </p:attrNameLst>
                                      </p:cBhvr>
                                      <p:to>
                                        <p:strVal val="visible"/>
                                      </p:to>
                                    </p:set>
                                    <p:anim calcmode="lin" valueType="num">
                                      <p:cBhvr additive="repl">
                                        <p:cTn id="12" dur="500" fill="hold"/>
                                        <p:tgtEl>
                                          <p:spTgt spid="119"/>
                                        </p:tgtEl>
                                        <p:attrNameLst>
                                          <p:attrName/>
                                        </p:attrNameLst>
                                      </p:cBhvr>
                                      <p:tavLst>
                                        <p:tav tm="0">
                                          <p:val>
                                            <p:boolVal val="0"/>
                                          </p:val>
                                        </p:tav>
                                        <p:tav tm="100000">
                                          <p:val>
                                            <p:strVal val="#ppt_w"/>
                                          </p:val>
                                        </p:tav>
                                      </p:tavLst>
                                    </p:anim>
                                    <p:anim calcmode="lin" valueType="num">
                                      <p:cBhvr additive="repl">
                                        <p:cTn id="13" dur="500" fill="hold"/>
                                        <p:tgtEl>
                                          <p:spTgt spid="119"/>
                                        </p:tgtEl>
                                        <p:attrNameLst>
                                          <p:attrName/>
                                        </p:attrNameLst>
                                      </p:cBhvr>
                                      <p:tavLst>
                                        <p:tav tm="0">
                                          <p:val>
                                            <p:boolVal val="0"/>
                                          </p:val>
                                        </p:tav>
                                        <p:tav tm="100000">
                                          <p:val>
                                            <p:strVal val="#ppt_h"/>
                                          </p:val>
                                        </p:tav>
                                      </p:tavLst>
                                    </p:anim>
                                    <p:animEffect transition="in" filter="fade">
                                      <p:cBhvr additive="repl">
                                        <p:cTn id="14" dur="500"/>
                                        <p:tgtEl>
                                          <p:spTgt spid="119"/>
                                        </p:tgtEl>
                                      </p:cBhvr>
                                    </p:animEffect>
                                  </p:childTnLst>
                                </p:cTn>
                              </p:par>
                              <p:par>
                                <p:cTn id="15" presetID="53" presetClass="entr" presetSubtype="16" fill="hold" nodeType="withEffect">
                                  <p:stCondLst>
                                    <p:cond delay="0"/>
                                  </p:stCondLst>
                                  <p:childTnLst>
                                    <p:set>
                                      <p:cBhvr>
                                        <p:cTn id="16" dur="1" fill="hold">
                                          <p:stCondLst>
                                            <p:cond delay="0"/>
                                          </p:stCondLst>
                                        </p:cTn>
                                        <p:tgtEl>
                                          <p:spTgt spid="120"/>
                                        </p:tgtEl>
                                        <p:attrNameLst>
                                          <p:attrName>style.visibility</p:attrName>
                                        </p:attrNameLst>
                                      </p:cBhvr>
                                      <p:to>
                                        <p:strVal val="visible"/>
                                      </p:to>
                                    </p:set>
                                    <p:anim calcmode="lin" valueType="num">
                                      <p:cBhvr additive="repl">
                                        <p:cTn id="17" dur="500" fill="hold"/>
                                        <p:tgtEl>
                                          <p:spTgt spid="120"/>
                                        </p:tgtEl>
                                        <p:attrNameLst>
                                          <p:attrName/>
                                        </p:attrNameLst>
                                      </p:cBhvr>
                                      <p:tavLst>
                                        <p:tav tm="0">
                                          <p:val>
                                            <p:boolVal val="0"/>
                                          </p:val>
                                        </p:tav>
                                        <p:tav tm="100000">
                                          <p:val>
                                            <p:strVal val="#ppt_w"/>
                                          </p:val>
                                        </p:tav>
                                      </p:tavLst>
                                    </p:anim>
                                    <p:anim calcmode="lin" valueType="num">
                                      <p:cBhvr additive="repl">
                                        <p:cTn id="18" dur="500" fill="hold"/>
                                        <p:tgtEl>
                                          <p:spTgt spid="120"/>
                                        </p:tgtEl>
                                        <p:attrNameLst>
                                          <p:attrName/>
                                        </p:attrNameLst>
                                      </p:cBhvr>
                                      <p:tavLst>
                                        <p:tav tm="0">
                                          <p:val>
                                            <p:boolVal val="0"/>
                                          </p:val>
                                        </p:tav>
                                        <p:tav tm="100000">
                                          <p:val>
                                            <p:strVal val="#ppt_h"/>
                                          </p:val>
                                        </p:tav>
                                      </p:tavLst>
                                    </p:anim>
                                    <p:animEffect transition="in" filter="fade">
                                      <p:cBhvr additive="repl">
                                        <p:cTn id="19" dur="500"/>
                                        <p:tgtEl>
                                          <p:spTgt spid="120"/>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117">
                                            <p:txEl>
                                              <p:charRg st="0" end="348"/>
                                            </p:txEl>
                                          </p:spTgt>
                                        </p:tgtEl>
                                        <p:attrNameLst>
                                          <p:attrName>style.visibility</p:attrName>
                                        </p:attrNameLst>
                                      </p:cBhvr>
                                      <p:to>
                                        <p:strVal val="visible"/>
                                      </p:to>
                                    </p:set>
                                    <p:anim calcmode="lin" valueType="num">
                                      <p:cBhvr additive="repl">
                                        <p:cTn id="24" dur="500" fill="hold"/>
                                        <p:tgtEl>
                                          <p:spTgt spid="117">
                                            <p:txEl>
                                              <p:charRg st="0" end="348"/>
                                            </p:txEl>
                                          </p:spTgt>
                                        </p:tgtEl>
                                        <p:attrNameLst>
                                          <p:attrName>ppt_x</p:attrName>
                                        </p:attrNameLst>
                                      </p:cBhvr>
                                      <p:tavLst>
                                        <p:tav tm="0">
                                          <p:val>
                                            <p:strVal val="0-#ppt_w/2"/>
                                          </p:val>
                                        </p:tav>
                                        <p:tav tm="100000">
                                          <p:val>
                                            <p:strVal val="#ppt_x"/>
                                          </p:val>
                                        </p:tav>
                                      </p:tavLst>
                                    </p:anim>
                                    <p:anim calcmode="lin" valueType="num">
                                      <p:cBhvr additive="repl">
                                        <p:cTn id="25" dur="500" fill="hold"/>
                                        <p:tgtEl>
                                          <p:spTgt spid="117">
                                            <p:txEl>
                                              <p:charRg st="0" end="348"/>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8" fill="hold" nodeType="clickEffect">
                                  <p:stCondLst>
                                    <p:cond delay="0"/>
                                  </p:stCondLst>
                                  <p:childTnLst>
                                    <p:set>
                                      <p:cBhvr>
                                        <p:cTn id="29" dur="1" fill="hold">
                                          <p:stCondLst>
                                            <p:cond delay="0"/>
                                          </p:stCondLst>
                                        </p:cTn>
                                        <p:tgtEl>
                                          <p:spTgt spid="117">
                                            <p:txEl>
                                              <p:charRg st="348" end="348"/>
                                            </p:txEl>
                                          </p:spTgt>
                                        </p:tgtEl>
                                        <p:attrNameLst>
                                          <p:attrName>style.visibility</p:attrName>
                                        </p:attrNameLst>
                                      </p:cBhvr>
                                      <p:to>
                                        <p:strVal val="visible"/>
                                      </p:to>
                                    </p:set>
                                    <p:anim calcmode="lin" valueType="num">
                                      <p:cBhvr additive="repl">
                                        <p:cTn id="30" dur="500" fill="hold"/>
                                        <p:tgtEl>
                                          <p:spTgt spid="117">
                                            <p:txEl>
                                              <p:charRg st="348" end="348"/>
                                            </p:txEl>
                                          </p:spTgt>
                                        </p:tgtEl>
                                        <p:attrNameLst>
                                          <p:attrName>ppt_x</p:attrName>
                                        </p:attrNameLst>
                                      </p:cBhvr>
                                      <p:tavLst>
                                        <p:tav tm="0">
                                          <p:val>
                                            <p:strVal val="0-#ppt_w/2"/>
                                          </p:val>
                                        </p:tav>
                                        <p:tav tm="100000">
                                          <p:val>
                                            <p:strVal val="#ppt_x"/>
                                          </p:val>
                                        </p:tav>
                                      </p:tavLst>
                                    </p:anim>
                                    <p:anim calcmode="lin" valueType="num">
                                      <p:cBhvr additive="repl">
                                        <p:cTn id="31" dur="500" fill="hold"/>
                                        <p:tgtEl>
                                          <p:spTgt spid="117">
                                            <p:txEl>
                                              <p:charRg st="348" end="34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6488</TotalTime>
  <Words>3089</Words>
  <Application>Microsoft Office PowerPoint</Application>
  <PresentationFormat>Widescreen</PresentationFormat>
  <Paragraphs>167</Paragraphs>
  <Slides>25</Slides>
  <Notes>0</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25</vt:i4>
      </vt:variant>
    </vt:vector>
  </HeadingPairs>
  <TitlesOfParts>
    <vt:vector size="34" baseType="lpstr">
      <vt:lpstr>Agency FB</vt:lpstr>
      <vt:lpstr>Arial</vt:lpstr>
      <vt:lpstr>Calibri</vt:lpstr>
      <vt:lpstr>StarSymbol</vt:lpstr>
      <vt:lpstr>Symbol</vt:lpstr>
      <vt:lpstr>Times New Roman</vt:lpstr>
      <vt:lpstr>Wingdings</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Cidadania e classe social. In: Cidadania, classes sociais e status</dc:title>
  <dc:subject/>
  <dc:creator>Zulmira</dc:creator>
  <dc:description/>
  <cp:lastModifiedBy>Claudio Rêgo de Carvalho</cp:lastModifiedBy>
  <cp:revision>522</cp:revision>
  <cp:lastPrinted>2022-06-15T17:04:31Z</cp:lastPrinted>
  <dcterms:created xsi:type="dcterms:W3CDTF">2016-06-03T20:03:17Z</dcterms:created>
  <dcterms:modified xsi:type="dcterms:W3CDTF">2022-06-15T19:45:35Z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Widescreen</vt:lpwstr>
  </property>
  <property fmtid="{D5CDD505-2E9C-101B-9397-08002B2CF9AE}" pid="9" name="ScaleCrop">
    <vt:bool>false</vt:bool>
  </property>
  <property fmtid="{D5CDD505-2E9C-101B-9397-08002B2CF9AE}" pid="10" name="ShareDoc">
    <vt:bool>false</vt:bool>
  </property>
  <property fmtid="{D5CDD505-2E9C-101B-9397-08002B2CF9AE}" pid="11" name="Slides">
    <vt:i4>26</vt:i4>
  </property>
</Properties>
</file>